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5"/>
  </p:notesMasterIdLst>
  <p:handoutMasterIdLst>
    <p:handoutMasterId r:id="rId46"/>
  </p:handoutMasterIdLst>
  <p:sldIdLst>
    <p:sldId id="271" r:id="rId5"/>
    <p:sldId id="338" r:id="rId6"/>
    <p:sldId id="272" r:id="rId7"/>
    <p:sldId id="273" r:id="rId8"/>
    <p:sldId id="292" r:id="rId9"/>
    <p:sldId id="302" r:id="rId10"/>
    <p:sldId id="340" r:id="rId11"/>
    <p:sldId id="274" r:id="rId12"/>
    <p:sldId id="310" r:id="rId13"/>
    <p:sldId id="326" r:id="rId14"/>
    <p:sldId id="315" r:id="rId15"/>
    <p:sldId id="316" r:id="rId16"/>
    <p:sldId id="317" r:id="rId17"/>
    <p:sldId id="318" r:id="rId18"/>
    <p:sldId id="319" r:id="rId19"/>
    <p:sldId id="320" r:id="rId20"/>
    <p:sldId id="321" r:id="rId21"/>
    <p:sldId id="339" r:id="rId22"/>
    <p:sldId id="305" r:id="rId23"/>
    <p:sldId id="311" r:id="rId24"/>
    <p:sldId id="350" r:id="rId25"/>
    <p:sldId id="344" r:id="rId26"/>
    <p:sldId id="347" r:id="rId27"/>
    <p:sldId id="312" r:id="rId28"/>
    <p:sldId id="343" r:id="rId29"/>
    <p:sldId id="346" r:id="rId30"/>
    <p:sldId id="348" r:id="rId31"/>
    <p:sldId id="313" r:id="rId32"/>
    <p:sldId id="353" r:id="rId33"/>
    <p:sldId id="354" r:id="rId34"/>
    <p:sldId id="349" r:id="rId35"/>
    <p:sldId id="314" r:id="rId36"/>
    <p:sldId id="351" r:id="rId37"/>
    <p:sldId id="345" r:id="rId38"/>
    <p:sldId id="352" r:id="rId39"/>
    <p:sldId id="355" r:id="rId40"/>
    <p:sldId id="341" r:id="rId41"/>
    <p:sldId id="324" r:id="rId42"/>
    <p:sldId id="342" r:id="rId43"/>
    <p:sldId id="28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5E"/>
    <a:srgbClr val="18637B"/>
    <a:srgbClr val="165751"/>
    <a:srgbClr val="3B8D61"/>
    <a:srgbClr val="94BF6E"/>
    <a:srgbClr val="309AAD"/>
    <a:srgbClr val="09376B"/>
    <a:srgbClr val="CED5D8"/>
    <a:srgbClr val="5F6C70"/>
    <a:srgbClr val="1144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6"/>
    <p:restoredTop sz="93033"/>
  </p:normalViewPr>
  <p:slideViewPr>
    <p:cSldViewPr snapToGrid="0">
      <p:cViewPr varScale="1">
        <p:scale>
          <a:sx n="160" d="100"/>
          <a:sy n="160" d="100"/>
        </p:scale>
        <p:origin x="1256"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EE38E0-5729-4DCF-A0C5-0022462B35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0813F6E-8C22-4AC9-917B-75126695D6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CF880B-BB7A-4635-A003-20A58B5AAB04}" type="datetimeFigureOut">
              <a:rPr lang="en-US" smtClean="0"/>
              <a:t>12/14/2022</a:t>
            </a:fld>
            <a:endParaRPr lang="en-US"/>
          </a:p>
        </p:txBody>
      </p:sp>
      <p:sp>
        <p:nvSpPr>
          <p:cNvPr id="4" name="Footer Placeholder 3">
            <a:extLst>
              <a:ext uri="{FF2B5EF4-FFF2-40B4-BE49-F238E27FC236}">
                <a16:creationId xmlns:a16="http://schemas.microsoft.com/office/drawing/2014/main" id="{F405D75D-470E-49FF-B7C6-A402472F1C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D2FA65-C058-44E8-82A9-3656D3E261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F93323-D662-48B7-BE42-49D74E29738D}" type="slidenum">
              <a:rPr lang="en-US" smtClean="0"/>
              <a:t>‹#›</a:t>
            </a:fld>
            <a:endParaRPr lang="en-US"/>
          </a:p>
        </p:txBody>
      </p:sp>
    </p:spTree>
    <p:extLst>
      <p:ext uri="{BB962C8B-B14F-4D97-AF65-F5344CB8AC3E}">
        <p14:creationId xmlns:p14="http://schemas.microsoft.com/office/powerpoint/2010/main" val="2399784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89A19-3874-4001-875F-3008EC31BD52}" type="datetimeFigureOut">
              <a:rPr lang="en-US" smtClean="0"/>
              <a:t>12/14/2022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186A1-6D0E-4855-B56F-537F57AB9730}" type="slidenum">
              <a:rPr lang="en-US" smtClean="0"/>
              <a:t>‹#›</a:t>
            </a:fld>
            <a:endParaRPr lang="en-US"/>
          </a:p>
        </p:txBody>
      </p:sp>
    </p:spTree>
    <p:extLst>
      <p:ext uri="{BB962C8B-B14F-4D97-AF65-F5344CB8AC3E}">
        <p14:creationId xmlns:p14="http://schemas.microsoft.com/office/powerpoint/2010/main" val="250074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Title - Gradi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54952-05D4-4ECA-9548-574C8831B662}"/>
              </a:ext>
            </a:extLst>
          </p:cNvPr>
          <p:cNvSpPr>
            <a:spLocks noGrp="1"/>
          </p:cNvSpPr>
          <p:nvPr>
            <p:ph type="ctrTitle" hasCustomPrompt="1"/>
          </p:nvPr>
        </p:nvSpPr>
        <p:spPr>
          <a:xfrm>
            <a:off x="1524000" y="1122363"/>
            <a:ext cx="9144000" cy="2387600"/>
          </a:xfrm>
        </p:spPr>
        <p:txBody>
          <a:bodyPr anchor="b">
            <a:normAutofit/>
          </a:bodyPr>
          <a:lstStyle>
            <a:lvl1pPr algn="ctr">
              <a:defRPr sz="5400" b="1">
                <a:solidFill>
                  <a:schemeClr val="bg1"/>
                </a:solidFill>
                <a:latin typeface="Tenorite" panose="00000500000000000000" pitchFamily="2" charset="0"/>
              </a:defRPr>
            </a:lvl1pPr>
          </a:lstStyle>
          <a:p>
            <a:r>
              <a:rPr lang="en-US"/>
              <a:t>Click to edit presentation title</a:t>
            </a:r>
          </a:p>
        </p:txBody>
      </p:sp>
      <p:pic>
        <p:nvPicPr>
          <p:cNvPr id="8" name="Picture 7" descr="Graphical user interface&#10;&#10;Description automatically generated with medium confidence">
            <a:extLst>
              <a:ext uri="{FF2B5EF4-FFF2-40B4-BE49-F238E27FC236}">
                <a16:creationId xmlns:a16="http://schemas.microsoft.com/office/drawing/2014/main" id="{9F4E65F2-74A5-4F1A-8800-047AE3B596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9523" y="5735637"/>
            <a:ext cx="1852951" cy="539415"/>
          </a:xfrm>
          <a:prstGeom prst="rect">
            <a:avLst/>
          </a:prstGeom>
        </p:spPr>
      </p:pic>
      <p:sp>
        <p:nvSpPr>
          <p:cNvPr id="7" name="TextBox 6">
            <a:extLst>
              <a:ext uri="{FF2B5EF4-FFF2-40B4-BE49-F238E27FC236}">
                <a16:creationId xmlns:a16="http://schemas.microsoft.com/office/drawing/2014/main" id="{496FE151-2841-4999-8794-C7DD0AB1B29E}"/>
              </a:ext>
            </a:extLst>
          </p:cNvPr>
          <p:cNvSpPr txBox="1"/>
          <p:nvPr userDrawn="1"/>
        </p:nvSpPr>
        <p:spPr>
          <a:xfrm>
            <a:off x="1524000" y="4155742"/>
            <a:ext cx="2541973" cy="1346010"/>
          </a:xfrm>
          <a:prstGeom prst="rect">
            <a:avLst/>
          </a:prstGeom>
          <a:noFill/>
        </p:spPr>
        <p:txBody>
          <a:bodyPr wrap="square" rtlCol="0">
            <a:spAutoFit/>
          </a:bodyPr>
          <a:lstStyle/>
          <a:p>
            <a:pPr algn="r">
              <a:lnSpc>
                <a:spcPct val="90000"/>
              </a:lnSpc>
              <a:spcBef>
                <a:spcPts val="1000"/>
              </a:spcBef>
              <a:tabLst/>
            </a:pPr>
            <a:r>
              <a:rPr lang="en-CA" sz="2400">
                <a:solidFill>
                  <a:schemeClr val="bg1"/>
                </a:solidFill>
                <a:latin typeface="Tenorite" panose="00000500000000000000" pitchFamily="2" charset="0"/>
              </a:rPr>
              <a:t>Presenter:</a:t>
            </a:r>
          </a:p>
          <a:p>
            <a:pPr algn="r">
              <a:lnSpc>
                <a:spcPct val="90000"/>
              </a:lnSpc>
              <a:spcBef>
                <a:spcPts val="1000"/>
              </a:spcBef>
              <a:tabLst/>
            </a:pPr>
            <a:r>
              <a:rPr lang="en-CA" sz="2400">
                <a:solidFill>
                  <a:schemeClr val="bg1"/>
                </a:solidFill>
                <a:latin typeface="Tenorite" panose="00000500000000000000" pitchFamily="2" charset="0"/>
              </a:rPr>
              <a:t>Department:</a:t>
            </a:r>
          </a:p>
          <a:p>
            <a:pPr algn="r">
              <a:lnSpc>
                <a:spcPct val="90000"/>
              </a:lnSpc>
              <a:spcBef>
                <a:spcPts val="1000"/>
              </a:spcBef>
              <a:tabLst/>
            </a:pPr>
            <a:r>
              <a:rPr lang="en-CA" sz="2400">
                <a:solidFill>
                  <a:schemeClr val="bg1"/>
                </a:solidFill>
                <a:latin typeface="Tenorite" panose="00000500000000000000" pitchFamily="2" charset="0"/>
              </a:rPr>
              <a:t>Meeting Date:</a:t>
            </a:r>
          </a:p>
        </p:txBody>
      </p:sp>
      <p:sp>
        <p:nvSpPr>
          <p:cNvPr id="4" name="Text Placeholder 3">
            <a:extLst>
              <a:ext uri="{FF2B5EF4-FFF2-40B4-BE49-F238E27FC236}">
                <a16:creationId xmlns:a16="http://schemas.microsoft.com/office/drawing/2014/main" id="{262254CA-688B-4E78-BBC0-EE609758982A}"/>
              </a:ext>
            </a:extLst>
          </p:cNvPr>
          <p:cNvSpPr>
            <a:spLocks noGrp="1"/>
          </p:cNvSpPr>
          <p:nvPr>
            <p:ph type="body" sz="quarter" idx="10" hasCustomPrompt="1"/>
          </p:nvPr>
        </p:nvSpPr>
        <p:spPr>
          <a:xfrm>
            <a:off x="4065973" y="4155742"/>
            <a:ext cx="6932920" cy="1346010"/>
          </a:xfrm>
        </p:spPr>
        <p:txBody>
          <a:bodyPr/>
          <a:lstStyle>
            <a:lvl1pPr marL="0" indent="0">
              <a:spcAft>
                <a:spcPts val="0"/>
              </a:spcAft>
              <a:buFontTx/>
              <a:buNone/>
              <a:defRPr>
                <a:solidFill>
                  <a:schemeClr val="bg1"/>
                </a:solidFill>
                <a:latin typeface="Tenorite" panose="00000500000000000000" pitchFamily="2" charset="0"/>
              </a:defRPr>
            </a:lvl1pPr>
          </a:lstStyle>
          <a:p>
            <a:pPr lvl="0"/>
            <a:r>
              <a:rPr lang="en-US"/>
              <a:t>Insert presenter name and title</a:t>
            </a:r>
            <a:br>
              <a:rPr lang="en-US"/>
            </a:br>
            <a:r>
              <a:rPr lang="en-US"/>
              <a:t>Insert department name</a:t>
            </a:r>
            <a:br>
              <a:rPr lang="en-US"/>
            </a:br>
            <a:r>
              <a:rPr lang="en-US"/>
              <a:t>Insert Council meeting date as Month, ##, 202#</a:t>
            </a:r>
            <a:endParaRPr lang="en-CA"/>
          </a:p>
        </p:txBody>
      </p:sp>
    </p:spTree>
    <p:extLst>
      <p:ext uri="{BB962C8B-B14F-4D97-AF65-F5344CB8AC3E}">
        <p14:creationId xmlns:p14="http://schemas.microsoft.com/office/powerpoint/2010/main" val="59368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is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8E8F33-D051-47E0-9A40-08AC28EF1634}"/>
              </a:ext>
            </a:extLst>
          </p:cNvPr>
          <p:cNvSpPr>
            <a:spLocks noGrp="1"/>
          </p:cNvSpPr>
          <p:nvPr>
            <p:ph idx="1"/>
          </p:nvPr>
        </p:nvSpPr>
        <p:spPr>
          <a:xfrm>
            <a:off x="838200" y="1632247"/>
            <a:ext cx="10515600" cy="4382963"/>
          </a:xfrm>
        </p:spPr>
        <p:txBody>
          <a:bodyPr/>
          <a:lstStyle>
            <a:lvl1pPr>
              <a:buClr>
                <a:srgbClr val="09376B"/>
              </a:buClr>
              <a:defRPr/>
            </a:lvl1pPr>
            <a:lvl2pPr>
              <a:buClr>
                <a:srgbClr val="09376B"/>
              </a:buClr>
              <a:defRPr/>
            </a:lvl2pPr>
            <a:lvl3pPr>
              <a:buClr>
                <a:srgbClr val="09376B"/>
              </a:buClr>
              <a:defRPr sz="2400"/>
            </a:lvl3pPr>
            <a:lvl4pPr>
              <a:buClr>
                <a:srgbClr val="09376B"/>
              </a:buClr>
              <a:defRPr sz="2400"/>
            </a:lvl4pPr>
            <a:lvl5pPr>
              <a:buClr>
                <a:srgbClr val="09376B"/>
              </a:buCl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6E556D0-2ED6-4E2E-9CA7-EC5CAC0D31CD}"/>
              </a:ext>
            </a:extLst>
          </p:cNvPr>
          <p:cNvSpPr>
            <a:spLocks noGrp="1"/>
          </p:cNvSpPr>
          <p:nvPr>
            <p:ph type="ftr" sz="quarter" idx="11"/>
          </p:nvPr>
        </p:nvSpPr>
        <p:spPr>
          <a:xfrm>
            <a:off x="471151" y="6330777"/>
            <a:ext cx="4796307" cy="147628"/>
          </a:xfrm>
        </p:spPr>
        <p:txBody>
          <a:bodyPr/>
          <a:lstStyle>
            <a:lvl1pPr>
              <a:defRPr/>
            </a:lvl1pPr>
          </a:lstStyle>
          <a:p>
            <a:r>
              <a:rPr lang="en-US"/>
              <a:t>RMWB Urban Service Area OHV Strategic Plan</a:t>
            </a:r>
          </a:p>
        </p:txBody>
      </p:sp>
      <p:sp>
        <p:nvSpPr>
          <p:cNvPr id="6" name="Slide Number Placeholder 5">
            <a:extLst>
              <a:ext uri="{FF2B5EF4-FFF2-40B4-BE49-F238E27FC236}">
                <a16:creationId xmlns:a16="http://schemas.microsoft.com/office/drawing/2014/main" id="{81D11E8A-BAB9-414A-90A7-B43074EFCC53}"/>
              </a:ext>
            </a:extLst>
          </p:cNvPr>
          <p:cNvSpPr>
            <a:spLocks noGrp="1"/>
          </p:cNvSpPr>
          <p:nvPr>
            <p:ph type="sldNum" sz="quarter" idx="12"/>
          </p:nvPr>
        </p:nvSpPr>
        <p:spPr>
          <a:xfrm>
            <a:off x="5873031" y="6511799"/>
            <a:ext cx="445933" cy="206063"/>
          </a:xfrm>
        </p:spPr>
        <p:txBody>
          <a:bodyPr/>
          <a:lstStyle/>
          <a:p>
            <a:fld id="{D420D0A5-1AA4-4280-936A-8669868632FD}" type="slidenum">
              <a:rPr lang="en-US" smtClean="0"/>
              <a:t>‹#›</a:t>
            </a:fld>
            <a:endParaRPr lang="en-US"/>
          </a:p>
        </p:txBody>
      </p:sp>
      <p:sp>
        <p:nvSpPr>
          <p:cNvPr id="7" name="Title Placeholder 1">
            <a:extLst>
              <a:ext uri="{FF2B5EF4-FFF2-40B4-BE49-F238E27FC236}">
                <a16:creationId xmlns:a16="http://schemas.microsoft.com/office/drawing/2014/main" id="{90C0A35A-8457-4E69-9032-65D8EDAD13BF}"/>
              </a:ext>
            </a:extLst>
          </p:cNvPr>
          <p:cNvSpPr>
            <a:spLocks noGrp="1"/>
          </p:cNvSpPr>
          <p:nvPr>
            <p:ph type="title" hasCustomPrompt="1"/>
          </p:nvPr>
        </p:nvSpPr>
        <p:spPr>
          <a:xfrm>
            <a:off x="838200" y="481895"/>
            <a:ext cx="10515600" cy="1003497"/>
          </a:xfrm>
          <a:prstGeom prst="rect">
            <a:avLst/>
          </a:prstGeom>
          <a:noFill/>
        </p:spPr>
        <p:txBody>
          <a:bodyPr vert="horz" lIns="91440" tIns="45720" rIns="91440" bIns="45720" rtlCol="0" anchor="ctr">
            <a:normAutofit/>
          </a:bodyPr>
          <a:lstStyle>
            <a:lvl1pPr>
              <a:defRPr/>
            </a:lvl1pPr>
          </a:lstStyle>
          <a:p>
            <a:r>
              <a:rPr lang="en-US"/>
              <a:t>Click to edit header</a:t>
            </a:r>
          </a:p>
        </p:txBody>
      </p:sp>
    </p:spTree>
    <p:extLst>
      <p:ext uri="{BB962C8B-B14F-4D97-AF65-F5344CB8AC3E}">
        <p14:creationId xmlns:p14="http://schemas.microsoft.com/office/powerpoint/2010/main" val="276630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Title - 2 Columns (header)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C714-9D72-4D10-93C9-8E4B169777D4}"/>
              </a:ext>
            </a:extLst>
          </p:cNvPr>
          <p:cNvSpPr>
            <a:spLocks noGrp="1"/>
          </p:cNvSpPr>
          <p:nvPr>
            <p:ph type="title" hasCustomPrompt="1"/>
          </p:nvPr>
        </p:nvSpPr>
        <p:spPr>
          <a:xfrm>
            <a:off x="839788" y="462116"/>
            <a:ext cx="10515600" cy="1003177"/>
          </a:xfrm>
        </p:spPr>
        <p:txBody>
          <a:bodyPr/>
          <a:lstStyle>
            <a:lvl1pPr>
              <a:defRPr/>
            </a:lvl1pPr>
          </a:lstStyle>
          <a:p>
            <a:r>
              <a:rPr lang="en-US"/>
              <a:t>Click to edit header</a:t>
            </a:r>
          </a:p>
        </p:txBody>
      </p:sp>
      <p:sp>
        <p:nvSpPr>
          <p:cNvPr id="3" name="Text Placeholder 2">
            <a:extLst>
              <a:ext uri="{FF2B5EF4-FFF2-40B4-BE49-F238E27FC236}">
                <a16:creationId xmlns:a16="http://schemas.microsoft.com/office/drawing/2014/main" id="{9E120C00-1FD5-44AB-B438-988BE8BDC804}"/>
              </a:ext>
            </a:extLst>
          </p:cNvPr>
          <p:cNvSpPr>
            <a:spLocks noGrp="1"/>
          </p:cNvSpPr>
          <p:nvPr>
            <p:ph type="body" idx="1" hasCustomPrompt="1"/>
          </p:nvPr>
        </p:nvSpPr>
        <p:spPr>
          <a:xfrm>
            <a:off x="839788" y="1600691"/>
            <a:ext cx="5157787" cy="9043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sub-header</a:t>
            </a:r>
          </a:p>
        </p:txBody>
      </p:sp>
      <p:sp>
        <p:nvSpPr>
          <p:cNvPr id="4" name="Content Placeholder 3">
            <a:extLst>
              <a:ext uri="{FF2B5EF4-FFF2-40B4-BE49-F238E27FC236}">
                <a16:creationId xmlns:a16="http://schemas.microsoft.com/office/drawing/2014/main" id="{82E58073-0F36-47BA-B64E-CBBA83F4123E}"/>
              </a:ext>
            </a:extLst>
          </p:cNvPr>
          <p:cNvSpPr>
            <a:spLocks noGrp="1"/>
          </p:cNvSpPr>
          <p:nvPr>
            <p:ph sz="half" idx="2"/>
          </p:nvPr>
        </p:nvSpPr>
        <p:spPr>
          <a:xfrm>
            <a:off x="839788" y="2505075"/>
            <a:ext cx="5157787" cy="3510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C918C5-26A5-4BF5-814A-34DD696B7536}"/>
              </a:ext>
            </a:extLst>
          </p:cNvPr>
          <p:cNvSpPr>
            <a:spLocks noGrp="1"/>
          </p:cNvSpPr>
          <p:nvPr>
            <p:ph type="body" sz="quarter" idx="3" hasCustomPrompt="1"/>
          </p:nvPr>
        </p:nvSpPr>
        <p:spPr>
          <a:xfrm>
            <a:off x="6172200" y="1600691"/>
            <a:ext cx="5183188" cy="9043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sub-header</a:t>
            </a:r>
          </a:p>
        </p:txBody>
      </p:sp>
      <p:sp>
        <p:nvSpPr>
          <p:cNvPr id="6" name="Content Placeholder 5">
            <a:extLst>
              <a:ext uri="{FF2B5EF4-FFF2-40B4-BE49-F238E27FC236}">
                <a16:creationId xmlns:a16="http://schemas.microsoft.com/office/drawing/2014/main" id="{F01D863F-012B-40B9-9513-A2A3ADA17CCA}"/>
              </a:ext>
            </a:extLst>
          </p:cNvPr>
          <p:cNvSpPr>
            <a:spLocks noGrp="1"/>
          </p:cNvSpPr>
          <p:nvPr>
            <p:ph sz="quarter" idx="4"/>
          </p:nvPr>
        </p:nvSpPr>
        <p:spPr>
          <a:xfrm>
            <a:off x="6172200" y="2505075"/>
            <a:ext cx="5183188" cy="3510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AC7721D-9F48-441B-BC03-D388128CAAC9}"/>
              </a:ext>
            </a:extLst>
          </p:cNvPr>
          <p:cNvSpPr>
            <a:spLocks noGrp="1"/>
          </p:cNvSpPr>
          <p:nvPr>
            <p:ph type="ftr" sz="quarter" idx="11"/>
          </p:nvPr>
        </p:nvSpPr>
        <p:spPr/>
        <p:txBody>
          <a:bodyPr/>
          <a:lstStyle/>
          <a:p>
            <a:r>
              <a:rPr lang="en-US"/>
              <a:t>[insert title of presentation here]</a:t>
            </a:r>
          </a:p>
        </p:txBody>
      </p:sp>
      <p:sp>
        <p:nvSpPr>
          <p:cNvPr id="9" name="Slide Number Placeholder 8">
            <a:extLst>
              <a:ext uri="{FF2B5EF4-FFF2-40B4-BE49-F238E27FC236}">
                <a16:creationId xmlns:a16="http://schemas.microsoft.com/office/drawing/2014/main" id="{88D3A94D-729C-448E-B421-4544EDE20DD6}"/>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1777319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 2 Columns (no header)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3" name="Content Placeholder 2">
            <a:extLst>
              <a:ext uri="{FF2B5EF4-FFF2-40B4-BE49-F238E27FC236}">
                <a16:creationId xmlns:a16="http://schemas.microsoft.com/office/drawing/2014/main" id="{A5BBE131-FCA7-48C3-B39A-0198B96D7A67}"/>
              </a:ext>
            </a:extLst>
          </p:cNvPr>
          <p:cNvSpPr>
            <a:spLocks noGrp="1"/>
          </p:cNvSpPr>
          <p:nvPr>
            <p:ph sz="half" idx="1"/>
          </p:nvPr>
        </p:nvSpPr>
        <p:spPr>
          <a:xfrm>
            <a:off x="838200" y="1624614"/>
            <a:ext cx="5181600" cy="4401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BA545-9954-4DB4-9696-0B468C1BEC30}"/>
              </a:ext>
            </a:extLst>
          </p:cNvPr>
          <p:cNvSpPr>
            <a:spLocks noGrp="1"/>
          </p:cNvSpPr>
          <p:nvPr>
            <p:ph sz="half" idx="2"/>
          </p:nvPr>
        </p:nvSpPr>
        <p:spPr>
          <a:xfrm>
            <a:off x="6172200" y="1624614"/>
            <a:ext cx="5181600" cy="4401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[insert title of presentation here]</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3994587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lank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[insert title of presentation here]</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373084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Blank - Continued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[insert title of presentation here]</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
        <p:nvSpPr>
          <p:cNvPr id="3" name="TextBox 2">
            <a:extLst>
              <a:ext uri="{FF2B5EF4-FFF2-40B4-BE49-F238E27FC236}">
                <a16:creationId xmlns:a16="http://schemas.microsoft.com/office/drawing/2014/main" id="{FFCD23AC-5858-4544-9788-6211051705BD}"/>
              </a:ext>
            </a:extLst>
          </p:cNvPr>
          <p:cNvSpPr txBox="1"/>
          <p:nvPr userDrawn="1"/>
        </p:nvSpPr>
        <p:spPr>
          <a:xfrm>
            <a:off x="838200" y="1153794"/>
            <a:ext cx="1066061" cy="307777"/>
          </a:xfrm>
          <a:prstGeom prst="rect">
            <a:avLst/>
          </a:prstGeom>
          <a:noFill/>
        </p:spPr>
        <p:txBody>
          <a:bodyPr wrap="none" rtlCol="0">
            <a:spAutoFit/>
          </a:bodyPr>
          <a:lstStyle/>
          <a:p>
            <a:r>
              <a:rPr lang="en-CA" sz="1400">
                <a:solidFill>
                  <a:srgbClr val="09376B"/>
                </a:solidFill>
                <a:latin typeface="Tenorite" panose="00000500000000000000" pitchFamily="2" charset="0"/>
              </a:rPr>
              <a:t>(continued)</a:t>
            </a:r>
          </a:p>
        </p:txBody>
      </p:sp>
    </p:spTree>
    <p:extLst>
      <p:ext uri="{BB962C8B-B14F-4D97-AF65-F5344CB8AC3E}">
        <p14:creationId xmlns:p14="http://schemas.microsoft.com/office/powerpoint/2010/main" val="3943081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Title - List 2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5267-FA52-4EE3-BAF4-37F513E861EB}"/>
              </a:ext>
            </a:extLst>
          </p:cNvPr>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48602B-B0B8-408E-BD59-563B35B5FF48}"/>
              </a:ext>
            </a:extLst>
          </p:cNvPr>
          <p:cNvSpPr>
            <a:spLocks noGrp="1"/>
          </p:cNvSpPr>
          <p:nvPr>
            <p:ph idx="1"/>
          </p:nvPr>
        </p:nvSpPr>
        <p:spPr>
          <a:xfrm>
            <a:off x="5183188" y="987426"/>
            <a:ext cx="6172200" cy="5038802"/>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AB56C7-723D-44DB-8A43-D53B12218F73}"/>
              </a:ext>
            </a:extLst>
          </p:cNvPr>
          <p:cNvSpPr>
            <a:spLocks noGrp="1"/>
          </p:cNvSpPr>
          <p:nvPr>
            <p:ph type="body" sz="half" idx="2"/>
          </p:nvPr>
        </p:nvSpPr>
        <p:spPr>
          <a:xfrm>
            <a:off x="839788" y="2057400"/>
            <a:ext cx="3932237" cy="396882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64F46B7A-F7EF-48B6-A6CA-D853988850A6}"/>
              </a:ext>
            </a:extLst>
          </p:cNvPr>
          <p:cNvSpPr>
            <a:spLocks noGrp="1"/>
          </p:cNvSpPr>
          <p:nvPr>
            <p:ph type="ftr" sz="quarter" idx="11"/>
          </p:nvPr>
        </p:nvSpPr>
        <p:spPr/>
        <p:txBody>
          <a:bodyPr/>
          <a:lstStyle/>
          <a:p>
            <a:r>
              <a:rPr lang="en-US"/>
              <a:t>[insert title of presentation here]</a:t>
            </a:r>
          </a:p>
        </p:txBody>
      </p:sp>
      <p:sp>
        <p:nvSpPr>
          <p:cNvPr id="7" name="Slide Number Placeholder 6">
            <a:extLst>
              <a:ext uri="{FF2B5EF4-FFF2-40B4-BE49-F238E27FC236}">
                <a16:creationId xmlns:a16="http://schemas.microsoft.com/office/drawing/2014/main" id="{4195D15B-7B6F-4C0F-8B86-DF2346A1B312}"/>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313565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Title - Picture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0A5E-759D-4A4A-8A9E-30D63BC9AD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7181EF-15C5-4199-9BAC-4C0CB898D873}"/>
              </a:ext>
            </a:extLst>
          </p:cNvPr>
          <p:cNvSpPr>
            <a:spLocks noGrp="1"/>
          </p:cNvSpPr>
          <p:nvPr>
            <p:ph type="pic" idx="1"/>
          </p:nvPr>
        </p:nvSpPr>
        <p:spPr>
          <a:xfrm>
            <a:off x="5183188" y="987426"/>
            <a:ext cx="6172200" cy="50167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4D732CB-B4A5-41FD-93BE-452E836E3746}"/>
              </a:ext>
            </a:extLst>
          </p:cNvPr>
          <p:cNvSpPr>
            <a:spLocks noGrp="1"/>
          </p:cNvSpPr>
          <p:nvPr>
            <p:ph type="body" sz="half" idx="2"/>
          </p:nvPr>
        </p:nvSpPr>
        <p:spPr>
          <a:xfrm>
            <a:off x="839788" y="2057400"/>
            <a:ext cx="3932237" cy="394679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0E57618-E04D-4008-BFFB-05170FD62691}"/>
              </a:ext>
            </a:extLst>
          </p:cNvPr>
          <p:cNvSpPr>
            <a:spLocks noGrp="1"/>
          </p:cNvSpPr>
          <p:nvPr>
            <p:ph type="ftr" sz="quarter" idx="11"/>
          </p:nvPr>
        </p:nvSpPr>
        <p:spPr/>
        <p:txBody>
          <a:bodyPr/>
          <a:lstStyle/>
          <a:p>
            <a:r>
              <a:rPr lang="en-US"/>
              <a:t>[insert title of presentation here]</a:t>
            </a:r>
          </a:p>
        </p:txBody>
      </p:sp>
      <p:sp>
        <p:nvSpPr>
          <p:cNvPr id="7" name="Slide Number Placeholder 6">
            <a:extLst>
              <a:ext uri="{FF2B5EF4-FFF2-40B4-BE49-F238E27FC236}">
                <a16:creationId xmlns:a16="http://schemas.microsoft.com/office/drawing/2014/main" id="{E7F3A6CC-13CC-4B3B-9E4F-CC1DF9E83AF3}"/>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039845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 Thank You - Gradi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1B3990-585F-4B8D-A130-283F177EE07B}"/>
              </a:ext>
            </a:extLst>
          </p:cNvPr>
          <p:cNvSpPr>
            <a:spLocks noGrp="1"/>
          </p:cNvSpPr>
          <p:nvPr>
            <p:ph type="sldNum" sz="quarter" idx="12"/>
          </p:nvPr>
        </p:nvSpPr>
        <p:spPr/>
        <p:txBody>
          <a:bodyPr/>
          <a:lstStyle/>
          <a:p>
            <a:fld id="{D420D0A5-1AA4-4280-936A-8669868632FD}" type="slidenum">
              <a:rPr lang="en-US" smtClean="0"/>
              <a:t>‹#›</a:t>
            </a:fld>
            <a:endParaRPr lang="en-US"/>
          </a:p>
        </p:txBody>
      </p:sp>
      <p:pic>
        <p:nvPicPr>
          <p:cNvPr id="6" name="Picture 5" descr="Graphical user interface&#10;&#10;Description automatically generated with medium confidence">
            <a:extLst>
              <a:ext uri="{FF2B5EF4-FFF2-40B4-BE49-F238E27FC236}">
                <a16:creationId xmlns:a16="http://schemas.microsoft.com/office/drawing/2014/main" id="{BEC09012-6E28-4892-9130-0E3AB5118C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69523" y="5735637"/>
            <a:ext cx="1852951" cy="539415"/>
          </a:xfrm>
          <a:prstGeom prst="rect">
            <a:avLst/>
          </a:prstGeom>
        </p:spPr>
      </p:pic>
      <p:sp>
        <p:nvSpPr>
          <p:cNvPr id="7" name="TextBox 6">
            <a:extLst>
              <a:ext uri="{FF2B5EF4-FFF2-40B4-BE49-F238E27FC236}">
                <a16:creationId xmlns:a16="http://schemas.microsoft.com/office/drawing/2014/main" id="{26F3D5AC-8BC8-412A-8B96-4E3589AFC21A}"/>
              </a:ext>
            </a:extLst>
          </p:cNvPr>
          <p:cNvSpPr txBox="1"/>
          <p:nvPr userDrawn="1"/>
        </p:nvSpPr>
        <p:spPr>
          <a:xfrm>
            <a:off x="4301381" y="2574037"/>
            <a:ext cx="3589234" cy="923330"/>
          </a:xfrm>
          <a:prstGeom prst="rect">
            <a:avLst/>
          </a:prstGeom>
          <a:noFill/>
        </p:spPr>
        <p:txBody>
          <a:bodyPr wrap="square" rtlCol="0">
            <a:spAutoFit/>
          </a:bodyPr>
          <a:lstStyle/>
          <a:p>
            <a:pPr algn="ctr"/>
            <a:r>
              <a:rPr lang="en-US" sz="5400" b="1">
                <a:solidFill>
                  <a:schemeClr val="bg1"/>
                </a:solidFill>
                <a:latin typeface="Tenorite" panose="00000500000000000000" pitchFamily="2" charset="0"/>
              </a:rPr>
              <a:t>Thank You</a:t>
            </a:r>
            <a:endParaRPr lang="en-CA" sz="5400" b="1">
              <a:solidFill>
                <a:schemeClr val="bg1"/>
              </a:solidFill>
              <a:latin typeface="Tenorite" panose="00000500000000000000" pitchFamily="2" charset="0"/>
            </a:endParaRPr>
          </a:p>
        </p:txBody>
      </p:sp>
    </p:spTree>
    <p:extLst>
      <p:ext uri="{BB962C8B-B14F-4D97-AF65-F5344CB8AC3E}">
        <p14:creationId xmlns:p14="http://schemas.microsoft.com/office/powerpoint/2010/main" val="309686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70FDA1-7D20-4A0B-9893-B05216198D67}"/>
              </a:ext>
            </a:extLst>
          </p:cNvPr>
          <p:cNvSpPr>
            <a:spLocks noGrp="1"/>
          </p:cNvSpPr>
          <p:nvPr>
            <p:ph type="title"/>
          </p:nvPr>
        </p:nvSpPr>
        <p:spPr>
          <a:xfrm>
            <a:off x="838200" y="481895"/>
            <a:ext cx="10515600" cy="1003497"/>
          </a:xfrm>
          <a:prstGeom prst="rect">
            <a:avLst/>
          </a:prstGeom>
          <a:noFill/>
        </p:spPr>
        <p:txBody>
          <a:bodyPr vert="horz" lIns="91440" tIns="45720" rIns="91440" bIns="45720" rtlCol="0" anchor="ctr">
            <a:normAutofit/>
          </a:bodyPr>
          <a:lstStyle/>
          <a:p>
            <a:r>
              <a:rPr lang="en-US"/>
              <a:t>Click to edit header</a:t>
            </a:r>
          </a:p>
        </p:txBody>
      </p:sp>
      <p:sp>
        <p:nvSpPr>
          <p:cNvPr id="3" name="Text Placeholder 2">
            <a:extLst>
              <a:ext uri="{FF2B5EF4-FFF2-40B4-BE49-F238E27FC236}">
                <a16:creationId xmlns:a16="http://schemas.microsoft.com/office/drawing/2014/main" id="{FF34FC73-DB64-49FA-B1FB-944FD45467F1}"/>
              </a:ext>
            </a:extLst>
          </p:cNvPr>
          <p:cNvSpPr>
            <a:spLocks noGrp="1"/>
          </p:cNvSpPr>
          <p:nvPr>
            <p:ph type="body" idx="1"/>
          </p:nvPr>
        </p:nvSpPr>
        <p:spPr>
          <a:xfrm>
            <a:off x="838200" y="1615156"/>
            <a:ext cx="10515600" cy="43890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709E644-27BE-427E-BDCA-6B51DF3F9CD1}"/>
              </a:ext>
            </a:extLst>
          </p:cNvPr>
          <p:cNvSpPr>
            <a:spLocks noGrp="1"/>
          </p:cNvSpPr>
          <p:nvPr>
            <p:ph type="ftr" sz="quarter" idx="3"/>
          </p:nvPr>
        </p:nvSpPr>
        <p:spPr>
          <a:xfrm>
            <a:off x="464710" y="6325061"/>
            <a:ext cx="4796307" cy="147628"/>
          </a:xfrm>
          <a:prstGeom prst="rect">
            <a:avLst/>
          </a:prstGeom>
        </p:spPr>
        <p:txBody>
          <a:bodyPr vert="horz" lIns="0" tIns="0" rIns="0" bIns="0" rtlCol="0" anchor="ctr"/>
          <a:lstStyle>
            <a:lvl1pPr algn="l">
              <a:defRPr sz="1400">
                <a:solidFill>
                  <a:srgbClr val="09376B"/>
                </a:solidFill>
                <a:latin typeface="Tenorite" panose="00000500000000000000" pitchFamily="2" charset="0"/>
              </a:defRPr>
            </a:lvl1pPr>
          </a:lstStyle>
          <a:p>
            <a:r>
              <a:rPr lang="en-US"/>
              <a:t>[insert title of presentation here]</a:t>
            </a:r>
          </a:p>
        </p:txBody>
      </p:sp>
      <p:sp>
        <p:nvSpPr>
          <p:cNvPr id="6" name="Slide Number Placeholder 5">
            <a:extLst>
              <a:ext uri="{FF2B5EF4-FFF2-40B4-BE49-F238E27FC236}">
                <a16:creationId xmlns:a16="http://schemas.microsoft.com/office/drawing/2014/main" id="{0B97AB39-806D-4C44-85B1-78F8C5021C1B}"/>
              </a:ext>
            </a:extLst>
          </p:cNvPr>
          <p:cNvSpPr>
            <a:spLocks noGrp="1"/>
          </p:cNvSpPr>
          <p:nvPr>
            <p:ph type="sldNum" sz="quarter" idx="4"/>
          </p:nvPr>
        </p:nvSpPr>
        <p:spPr>
          <a:xfrm>
            <a:off x="5803542" y="6541017"/>
            <a:ext cx="584915" cy="147628"/>
          </a:xfrm>
          <a:prstGeom prst="rect">
            <a:avLst/>
          </a:prstGeom>
        </p:spPr>
        <p:txBody>
          <a:bodyPr vert="horz" lIns="0" tIns="0" rIns="0" bIns="0" rtlCol="0" anchor="ctr"/>
          <a:lstStyle>
            <a:lvl1pPr algn="ctr">
              <a:defRPr sz="1400">
                <a:solidFill>
                  <a:schemeClr val="tx1">
                    <a:tint val="75000"/>
                  </a:schemeClr>
                </a:solidFill>
                <a:latin typeface="Tenorite" panose="00000500000000000000" pitchFamily="2" charset="0"/>
              </a:defRPr>
            </a:lvl1pPr>
          </a:lstStyle>
          <a:p>
            <a:fld id="{D420D0A5-1AA4-4280-936A-8669868632FD}" type="slidenum">
              <a:rPr lang="en-US" smtClean="0"/>
              <a:pPr/>
              <a:t>‹#›</a:t>
            </a:fld>
            <a:endParaRPr lang="en-US"/>
          </a:p>
        </p:txBody>
      </p:sp>
    </p:spTree>
    <p:extLst>
      <p:ext uri="{BB962C8B-B14F-4D97-AF65-F5344CB8AC3E}">
        <p14:creationId xmlns:p14="http://schemas.microsoft.com/office/powerpoint/2010/main" val="1246148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 id="2147483666" r:id="rId5"/>
    <p:sldLayoutId id="2147483667" r:id="rId6"/>
    <p:sldLayoutId id="2147483656" r:id="rId7"/>
    <p:sldLayoutId id="2147483657" r:id="rId8"/>
    <p:sldLayoutId id="2147483655" r:id="rId9"/>
  </p:sldLayoutIdLst>
  <p:hf hdr="0" dt="0"/>
  <p:txStyles>
    <p:titleStyle>
      <a:lvl1pPr algn="l" defTabSz="914400" rtl="0" eaLnBrk="1" latinLnBrk="0" hangingPunct="1">
        <a:lnSpc>
          <a:spcPct val="90000"/>
        </a:lnSpc>
        <a:spcBef>
          <a:spcPct val="0"/>
        </a:spcBef>
        <a:buNone/>
        <a:defRPr sz="4400" b="1" kern="1200">
          <a:solidFill>
            <a:srgbClr val="09376B"/>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F99C-41EF-46AC-B6CD-07D453A3DF80}"/>
              </a:ext>
            </a:extLst>
          </p:cNvPr>
          <p:cNvSpPr>
            <a:spLocks noGrp="1"/>
          </p:cNvSpPr>
          <p:nvPr>
            <p:ph type="ctrTitle"/>
          </p:nvPr>
        </p:nvSpPr>
        <p:spPr>
          <a:xfrm>
            <a:off x="934949" y="706727"/>
            <a:ext cx="10356350" cy="2387600"/>
          </a:xfrm>
        </p:spPr>
        <p:txBody>
          <a:bodyPr/>
          <a:lstStyle/>
          <a:p>
            <a:r>
              <a:rPr lang="en-US" dirty="0"/>
              <a:t>Prairie Creek Trail Development</a:t>
            </a:r>
            <a:br>
              <a:rPr lang="en-US" dirty="0"/>
            </a:br>
            <a:r>
              <a:rPr lang="en-US" dirty="0"/>
              <a:t>Public &amp; Stakeholder Engagement</a:t>
            </a:r>
          </a:p>
        </p:txBody>
      </p:sp>
      <p:sp>
        <p:nvSpPr>
          <p:cNvPr id="3" name="Text Placeholder 2">
            <a:extLst>
              <a:ext uri="{FF2B5EF4-FFF2-40B4-BE49-F238E27FC236}">
                <a16:creationId xmlns:a16="http://schemas.microsoft.com/office/drawing/2014/main" id="{291FE604-2DC7-4A4B-BFAE-5FDE7D916EA8}"/>
              </a:ext>
            </a:extLst>
          </p:cNvPr>
          <p:cNvSpPr>
            <a:spLocks noGrp="1"/>
          </p:cNvSpPr>
          <p:nvPr>
            <p:ph type="body" sz="quarter" idx="10"/>
          </p:nvPr>
        </p:nvSpPr>
        <p:spPr>
          <a:xfrm>
            <a:off x="4065973" y="4155742"/>
            <a:ext cx="7770399" cy="1346010"/>
          </a:xfrm>
        </p:spPr>
        <p:txBody>
          <a:bodyPr vert="horz" lIns="91440" tIns="45720" rIns="91440" bIns="45720" rtlCol="0" anchor="t">
            <a:normAutofit/>
          </a:bodyPr>
          <a:lstStyle/>
          <a:p>
            <a:r>
              <a:rPr lang="en-US" dirty="0"/>
              <a:t>Cassandra Dell’Aquila &amp; John Buchko, EDS Group Inc.</a:t>
            </a:r>
          </a:p>
          <a:p>
            <a:r>
              <a:rPr lang="en-US" dirty="0">
                <a:latin typeface="Tenorite"/>
              </a:rPr>
              <a:t>Parks – Represented by Pankaj </a:t>
            </a:r>
            <a:r>
              <a:rPr lang="en-US" dirty="0" err="1">
                <a:latin typeface="Tenorite"/>
              </a:rPr>
              <a:t>Harsora</a:t>
            </a:r>
            <a:endParaRPr lang="en-US" dirty="0"/>
          </a:p>
          <a:p>
            <a:r>
              <a:rPr lang="en-US" dirty="0"/>
              <a:t>December 14, 2022</a:t>
            </a:r>
          </a:p>
        </p:txBody>
      </p:sp>
    </p:spTree>
    <p:extLst>
      <p:ext uri="{BB962C8B-B14F-4D97-AF65-F5344CB8AC3E}">
        <p14:creationId xmlns:p14="http://schemas.microsoft.com/office/powerpoint/2010/main" val="3226739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14306A-3B13-F33C-7BA3-186ED2DD5868}"/>
              </a:ext>
            </a:extLst>
          </p:cNvPr>
          <p:cNvSpPr>
            <a:spLocks noGrp="1"/>
          </p:cNvSpPr>
          <p:nvPr>
            <p:ph type="ftr" sz="quarter" idx="11"/>
          </p:nvPr>
        </p:nvSpPr>
        <p:spPr/>
        <p:txBody>
          <a:bodyPr/>
          <a:lstStyle/>
          <a:p>
            <a:r>
              <a:rPr lang="en-US" dirty="0"/>
              <a:t>Prairie Creek Trail Development</a:t>
            </a:r>
          </a:p>
        </p:txBody>
      </p:sp>
      <p:sp>
        <p:nvSpPr>
          <p:cNvPr id="4" name="Slide Number Placeholder 3">
            <a:extLst>
              <a:ext uri="{FF2B5EF4-FFF2-40B4-BE49-F238E27FC236}">
                <a16:creationId xmlns:a16="http://schemas.microsoft.com/office/drawing/2014/main" id="{3A49C516-6BF4-04B3-D1E5-E190D323A918}"/>
              </a:ext>
            </a:extLst>
          </p:cNvPr>
          <p:cNvSpPr>
            <a:spLocks noGrp="1"/>
          </p:cNvSpPr>
          <p:nvPr>
            <p:ph type="sldNum" sz="quarter" idx="12"/>
          </p:nvPr>
        </p:nvSpPr>
        <p:spPr/>
        <p:txBody>
          <a:bodyPr/>
          <a:lstStyle/>
          <a:p>
            <a:fld id="{D420D0A5-1AA4-4280-936A-8669868632FD}" type="slidenum">
              <a:rPr lang="en-US" smtClean="0"/>
              <a:t>2</a:t>
            </a:fld>
            <a:endParaRPr lang="en-US" dirty="0"/>
          </a:p>
        </p:txBody>
      </p:sp>
      <p:sp>
        <p:nvSpPr>
          <p:cNvPr id="5" name="Title 4">
            <a:extLst>
              <a:ext uri="{FF2B5EF4-FFF2-40B4-BE49-F238E27FC236}">
                <a16:creationId xmlns:a16="http://schemas.microsoft.com/office/drawing/2014/main" id="{C517E7CE-BF08-D9F3-BD9B-19DEB91E65C2}"/>
              </a:ext>
            </a:extLst>
          </p:cNvPr>
          <p:cNvSpPr>
            <a:spLocks noGrp="1"/>
          </p:cNvSpPr>
          <p:nvPr>
            <p:ph type="title"/>
          </p:nvPr>
        </p:nvSpPr>
        <p:spPr>
          <a:xfrm>
            <a:off x="838200" y="481894"/>
            <a:ext cx="10515600" cy="5598063"/>
          </a:xfrm>
        </p:spPr>
        <p:txBody>
          <a:bodyPr/>
          <a:lstStyle/>
          <a:p>
            <a:pPr algn="ctr"/>
            <a:r>
              <a:rPr lang="en-US" dirty="0"/>
              <a:t>Please note, this session is being recorded so that it can be shared on the </a:t>
            </a:r>
            <a:r>
              <a:rPr lang="en-US" i="1" dirty="0"/>
              <a:t>Participate Wood Buffalo </a:t>
            </a:r>
            <a:r>
              <a:rPr lang="en-US" dirty="0"/>
              <a:t>project</a:t>
            </a:r>
            <a:r>
              <a:rPr lang="en-US" i="1" dirty="0"/>
              <a:t> </a:t>
            </a:r>
            <a:r>
              <a:rPr lang="en-US" dirty="0"/>
              <a:t>page.</a:t>
            </a:r>
          </a:p>
        </p:txBody>
      </p:sp>
    </p:spTree>
    <p:extLst>
      <p:ext uri="{BB962C8B-B14F-4D97-AF65-F5344CB8AC3E}">
        <p14:creationId xmlns:p14="http://schemas.microsoft.com/office/powerpoint/2010/main" val="2028203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3086-0A33-4C54-9D2F-1CB869459000}"/>
              </a:ext>
            </a:extLst>
          </p:cNvPr>
          <p:cNvSpPr>
            <a:spLocks noGrp="1"/>
          </p:cNvSpPr>
          <p:nvPr>
            <p:ph type="title"/>
          </p:nvPr>
        </p:nvSpPr>
        <p:spPr/>
        <p:txBody>
          <a:bodyPr/>
          <a:lstStyle/>
          <a:p>
            <a:r>
              <a:rPr lang="en-US"/>
              <a:t>Session Summary</a:t>
            </a:r>
          </a:p>
        </p:txBody>
      </p:sp>
      <p:sp>
        <p:nvSpPr>
          <p:cNvPr id="3" name="Content Placeholder 2">
            <a:extLst>
              <a:ext uri="{FF2B5EF4-FFF2-40B4-BE49-F238E27FC236}">
                <a16:creationId xmlns:a16="http://schemas.microsoft.com/office/drawing/2014/main" id="{87E5B45D-D3E5-480D-990A-45CCDF6E3473}"/>
              </a:ext>
            </a:extLst>
          </p:cNvPr>
          <p:cNvSpPr>
            <a:spLocks noGrp="1"/>
          </p:cNvSpPr>
          <p:nvPr>
            <p:ph sz="half" idx="1"/>
          </p:nvPr>
        </p:nvSpPr>
        <p:spPr/>
        <p:txBody>
          <a:bodyPr>
            <a:normAutofit lnSpcReduction="10000"/>
          </a:bodyPr>
          <a:lstStyle/>
          <a:p>
            <a:pPr marL="342900" indent="-342900">
              <a:spcAft>
                <a:spcPts val="600"/>
              </a:spcAft>
            </a:pPr>
            <a:r>
              <a:rPr lang="en-US" dirty="0"/>
              <a:t>Introductions &amp; methods to ease participation</a:t>
            </a:r>
          </a:p>
          <a:p>
            <a:pPr marL="342900" indent="-342900">
              <a:spcAft>
                <a:spcPts val="600"/>
              </a:spcAft>
            </a:pPr>
            <a:r>
              <a:rPr lang="en-US" dirty="0"/>
              <a:t>About the project</a:t>
            </a:r>
          </a:p>
          <a:p>
            <a:pPr marL="342900" indent="-342900">
              <a:spcAft>
                <a:spcPts val="600"/>
              </a:spcAft>
            </a:pPr>
            <a:r>
              <a:rPr lang="en-US" dirty="0"/>
              <a:t>Study process</a:t>
            </a:r>
          </a:p>
          <a:p>
            <a:pPr marL="342900" indent="-342900">
              <a:spcAft>
                <a:spcPts val="600"/>
              </a:spcAft>
            </a:pPr>
            <a:r>
              <a:rPr lang="en-US" dirty="0"/>
              <a:t>Project goals</a:t>
            </a:r>
          </a:p>
          <a:p>
            <a:pPr marL="317500" indent="-317500">
              <a:spcAft>
                <a:spcPts val="600"/>
              </a:spcAft>
            </a:pPr>
            <a:r>
              <a:rPr lang="en-US" dirty="0"/>
              <a:t>Site constraints</a:t>
            </a:r>
          </a:p>
          <a:p>
            <a:pPr marL="317500" indent="-317500">
              <a:spcAft>
                <a:spcPts val="600"/>
              </a:spcAft>
            </a:pPr>
            <a:r>
              <a:rPr lang="en-US" dirty="0"/>
              <a:t>Trail alignment options</a:t>
            </a:r>
          </a:p>
          <a:p>
            <a:pPr marL="317500" indent="-317500">
              <a:spcAft>
                <a:spcPts val="600"/>
              </a:spcAft>
            </a:pPr>
            <a:r>
              <a:rPr lang="en-US" dirty="0"/>
              <a:t>Next steps</a:t>
            </a:r>
          </a:p>
          <a:p>
            <a:pPr marL="317500" indent="-317500">
              <a:spcAft>
                <a:spcPts val="600"/>
              </a:spcAft>
            </a:pPr>
            <a:r>
              <a:rPr lang="en-US" dirty="0"/>
              <a:t>Open discussion</a:t>
            </a:r>
          </a:p>
        </p:txBody>
      </p:sp>
      <p:sp>
        <p:nvSpPr>
          <p:cNvPr id="4" name="Content Placeholder 3">
            <a:extLst>
              <a:ext uri="{FF2B5EF4-FFF2-40B4-BE49-F238E27FC236}">
                <a16:creationId xmlns:a16="http://schemas.microsoft.com/office/drawing/2014/main" id="{0E814EA2-60C3-411E-B1C5-9B0FCC1F3BE6}"/>
              </a:ext>
            </a:extLst>
          </p:cNvPr>
          <p:cNvSpPr>
            <a:spLocks noGrp="1"/>
          </p:cNvSpPr>
          <p:nvPr>
            <p:ph sz="half" idx="2"/>
          </p:nvPr>
        </p:nvSpPr>
        <p:spPr/>
        <p:txBody>
          <a:bodyPr>
            <a:normAutofit lnSpcReduction="10000"/>
          </a:bodyPr>
          <a:lstStyle/>
          <a:p>
            <a:pPr marL="0" indent="0">
              <a:buNone/>
            </a:pPr>
            <a:endParaRPr lang="en-US"/>
          </a:p>
        </p:txBody>
      </p:sp>
      <p:sp>
        <p:nvSpPr>
          <p:cNvPr id="6" name="Slide Number Placeholder 5">
            <a:extLst>
              <a:ext uri="{FF2B5EF4-FFF2-40B4-BE49-F238E27FC236}">
                <a16:creationId xmlns:a16="http://schemas.microsoft.com/office/drawing/2014/main" id="{F8EDE1D3-D819-488C-9B41-59B9A976EA7B}"/>
              </a:ext>
            </a:extLst>
          </p:cNvPr>
          <p:cNvSpPr>
            <a:spLocks noGrp="1"/>
          </p:cNvSpPr>
          <p:nvPr>
            <p:ph type="sldNum" sz="quarter" idx="12"/>
          </p:nvPr>
        </p:nvSpPr>
        <p:spPr/>
        <p:txBody>
          <a:bodyPr/>
          <a:lstStyle/>
          <a:p>
            <a:fld id="{D420D0A5-1AA4-4280-936A-8669868632FD}" type="slidenum">
              <a:rPr lang="en-US" smtClean="0"/>
              <a:t>3</a:t>
            </a:fld>
            <a:endParaRPr lang="en-US"/>
          </a:p>
        </p:txBody>
      </p:sp>
      <p:pic>
        <p:nvPicPr>
          <p:cNvPr id="7" name="Picture 2">
            <a:extLst>
              <a:ext uri="{FF2B5EF4-FFF2-40B4-BE49-F238E27FC236}">
                <a16:creationId xmlns:a16="http://schemas.microsoft.com/office/drawing/2014/main" id="{7A5DD472-CCE7-43C8-AA1D-61C85C0250E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flipH="1">
            <a:off x="6172200" y="1624614"/>
            <a:ext cx="5181598" cy="3886198"/>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4">
            <a:extLst>
              <a:ext uri="{FF2B5EF4-FFF2-40B4-BE49-F238E27FC236}">
                <a16:creationId xmlns:a16="http://schemas.microsoft.com/office/drawing/2014/main" id="{199BE324-4EA0-21FB-1DEB-319586FD360F}"/>
              </a:ext>
            </a:extLst>
          </p:cNvPr>
          <p:cNvSpPr>
            <a:spLocks noGrp="1"/>
          </p:cNvSpPr>
          <p:nvPr>
            <p:ph type="ftr" sz="quarter" idx="11"/>
          </p:nvPr>
        </p:nvSpPr>
        <p:spPr>
          <a:xfrm>
            <a:off x="464710" y="6356661"/>
            <a:ext cx="5011416" cy="85206"/>
          </a:xfrm>
        </p:spPr>
        <p:txBody>
          <a:bodyPr/>
          <a:lstStyle/>
          <a:p>
            <a:r>
              <a:rPr lang="en-US" dirty="0"/>
              <a:t>Prairie Creek Trail Development</a:t>
            </a:r>
          </a:p>
        </p:txBody>
      </p:sp>
    </p:spTree>
    <p:extLst>
      <p:ext uri="{BB962C8B-B14F-4D97-AF65-F5344CB8AC3E}">
        <p14:creationId xmlns:p14="http://schemas.microsoft.com/office/powerpoint/2010/main" val="263712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399F-E87A-44A9-872A-505EBB998E7B}"/>
              </a:ext>
            </a:extLst>
          </p:cNvPr>
          <p:cNvSpPr>
            <a:spLocks noGrp="1"/>
          </p:cNvSpPr>
          <p:nvPr>
            <p:ph type="title"/>
          </p:nvPr>
        </p:nvSpPr>
        <p:spPr/>
        <p:txBody>
          <a:bodyPr/>
          <a:lstStyle/>
          <a:p>
            <a:r>
              <a:rPr lang="en-US"/>
              <a:t>Introductions</a:t>
            </a:r>
          </a:p>
        </p:txBody>
      </p:sp>
      <p:sp>
        <p:nvSpPr>
          <p:cNvPr id="3" name="Content Placeholder 2">
            <a:extLst>
              <a:ext uri="{FF2B5EF4-FFF2-40B4-BE49-F238E27FC236}">
                <a16:creationId xmlns:a16="http://schemas.microsoft.com/office/drawing/2014/main" id="{562359A2-445C-44C9-82E3-5870278AAC1F}"/>
              </a:ext>
            </a:extLst>
          </p:cNvPr>
          <p:cNvSpPr>
            <a:spLocks noGrp="1"/>
          </p:cNvSpPr>
          <p:nvPr>
            <p:ph sz="half" idx="1"/>
          </p:nvPr>
        </p:nvSpPr>
        <p:spPr>
          <a:xfrm>
            <a:off x="838199" y="1624614"/>
            <a:ext cx="5919971" cy="4401613"/>
          </a:xfrm>
        </p:spPr>
        <p:txBody>
          <a:bodyPr>
            <a:normAutofit/>
          </a:bodyPr>
          <a:lstStyle/>
          <a:p>
            <a:pPr marL="342900" indent="-342900">
              <a:spcAft>
                <a:spcPts val="600"/>
              </a:spcAft>
            </a:pPr>
            <a:r>
              <a:rPr lang="en-US" dirty="0"/>
              <a:t>Are you here representing a user group or are you a resident of the community?</a:t>
            </a:r>
          </a:p>
          <a:p>
            <a:pPr marL="342900" indent="-342900">
              <a:spcAft>
                <a:spcPts val="600"/>
              </a:spcAft>
            </a:pPr>
            <a:r>
              <a:rPr lang="en-US" dirty="0"/>
              <a:t>What would make it easier for you to participate today? (i.e., everyone speaking loudly and clearly, having the facilitator stop and ask if there are questions instead of using the raise hand button, etc.)</a:t>
            </a:r>
          </a:p>
          <a:p>
            <a:pPr marL="342900" indent="-342900">
              <a:spcAft>
                <a:spcPts val="600"/>
              </a:spcAft>
            </a:pPr>
            <a:r>
              <a:rPr lang="en-US" dirty="0"/>
              <a:t>Are there any topics not listed in the agenda you want to make sure we discuss today?</a:t>
            </a:r>
          </a:p>
        </p:txBody>
      </p:sp>
      <p:sp>
        <p:nvSpPr>
          <p:cNvPr id="4" name="Content Placeholder 3">
            <a:extLst>
              <a:ext uri="{FF2B5EF4-FFF2-40B4-BE49-F238E27FC236}">
                <a16:creationId xmlns:a16="http://schemas.microsoft.com/office/drawing/2014/main" id="{5EC78A27-A1BF-4F13-8887-62345D3D3D80}"/>
              </a:ext>
            </a:extLst>
          </p:cNvPr>
          <p:cNvSpPr>
            <a:spLocks noGrp="1"/>
          </p:cNvSpPr>
          <p:nvPr>
            <p:ph sz="half" idx="2"/>
          </p:nvPr>
        </p:nvSpPr>
        <p:spPr>
          <a:xfrm>
            <a:off x="6758172" y="1624614"/>
            <a:ext cx="4595627" cy="4401613"/>
          </a:xfrm>
        </p:spPr>
        <p:txBody>
          <a:bodyPr>
            <a:normAutofit/>
          </a:bodyPr>
          <a:lstStyle/>
          <a:p>
            <a:endParaRPr lang="en-US"/>
          </a:p>
        </p:txBody>
      </p:sp>
      <p:sp>
        <p:nvSpPr>
          <p:cNvPr id="6" name="Slide Number Placeholder 5">
            <a:extLst>
              <a:ext uri="{FF2B5EF4-FFF2-40B4-BE49-F238E27FC236}">
                <a16:creationId xmlns:a16="http://schemas.microsoft.com/office/drawing/2014/main" id="{E27F7A13-BFE3-4C36-BE20-A675AE13CC26}"/>
              </a:ext>
            </a:extLst>
          </p:cNvPr>
          <p:cNvSpPr>
            <a:spLocks noGrp="1"/>
          </p:cNvSpPr>
          <p:nvPr>
            <p:ph type="sldNum" sz="quarter" idx="12"/>
          </p:nvPr>
        </p:nvSpPr>
        <p:spPr/>
        <p:txBody>
          <a:bodyPr/>
          <a:lstStyle/>
          <a:p>
            <a:fld id="{D420D0A5-1AA4-4280-936A-8669868632FD}" type="slidenum">
              <a:rPr lang="en-US" smtClean="0"/>
              <a:t>4</a:t>
            </a:fld>
            <a:endParaRPr lang="en-US"/>
          </a:p>
        </p:txBody>
      </p:sp>
      <p:pic>
        <p:nvPicPr>
          <p:cNvPr id="7" name="Picture 2">
            <a:extLst>
              <a:ext uri="{FF2B5EF4-FFF2-40B4-BE49-F238E27FC236}">
                <a16:creationId xmlns:a16="http://schemas.microsoft.com/office/drawing/2014/main" id="{E6BC016F-2264-474C-8CEF-80124565CBB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578"/>
          <a:stretch/>
        </p:blipFill>
        <p:spPr bwMode="auto">
          <a:xfrm>
            <a:off x="6758174" y="1624615"/>
            <a:ext cx="4595626" cy="4141186"/>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4">
            <a:extLst>
              <a:ext uri="{FF2B5EF4-FFF2-40B4-BE49-F238E27FC236}">
                <a16:creationId xmlns:a16="http://schemas.microsoft.com/office/drawing/2014/main" id="{FA98BC0A-2668-F513-8A1A-75ABDDAB474F}"/>
              </a:ext>
            </a:extLst>
          </p:cNvPr>
          <p:cNvSpPr>
            <a:spLocks noGrp="1"/>
          </p:cNvSpPr>
          <p:nvPr>
            <p:ph type="ftr" sz="quarter" idx="11"/>
          </p:nvPr>
        </p:nvSpPr>
        <p:spPr>
          <a:xfrm>
            <a:off x="464710" y="6356661"/>
            <a:ext cx="5011416" cy="85206"/>
          </a:xfrm>
        </p:spPr>
        <p:txBody>
          <a:bodyPr/>
          <a:lstStyle/>
          <a:p>
            <a:r>
              <a:rPr lang="en-US" dirty="0"/>
              <a:t>Prairie Creek Trail Development</a:t>
            </a:r>
          </a:p>
        </p:txBody>
      </p:sp>
    </p:spTree>
    <p:extLst>
      <p:ext uri="{BB962C8B-B14F-4D97-AF65-F5344CB8AC3E}">
        <p14:creationId xmlns:p14="http://schemas.microsoft.com/office/powerpoint/2010/main" val="131297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470517"/>
            <a:ext cx="10515600" cy="991054"/>
          </a:xfrm>
        </p:spPr>
        <p:txBody>
          <a:bodyPr anchor="ctr">
            <a:normAutofit/>
          </a:bodyPr>
          <a:lstStyle/>
          <a:p>
            <a:r>
              <a:rPr lang="en-US" dirty="0"/>
              <a:t>About the Project</a:t>
            </a:r>
            <a:endParaRPr lang="en-US" sz="1200" b="0" dirty="0"/>
          </a:p>
        </p:txBody>
      </p:sp>
      <p:pic>
        <p:nvPicPr>
          <p:cNvPr id="7" name="Content Placeholder 6">
            <a:extLst>
              <a:ext uri="{FF2B5EF4-FFF2-40B4-BE49-F238E27FC236}">
                <a16:creationId xmlns:a16="http://schemas.microsoft.com/office/drawing/2014/main" id="{645802D7-C79B-4C62-A524-CF2D272DEF7A}"/>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rcRect/>
          <a:stretch/>
        </p:blipFill>
        <p:spPr>
          <a:xfrm>
            <a:off x="838200" y="1624614"/>
            <a:ext cx="5181600" cy="4401613"/>
          </a:xfrm>
          <a:prstGeom prst="rect">
            <a:avLst/>
          </a:prstGeom>
          <a:noFill/>
        </p:spPr>
      </p:pic>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6543674" y="1624614"/>
            <a:ext cx="4810125" cy="4401613"/>
          </a:xfrm>
        </p:spPr>
        <p:txBody>
          <a:bodyPr>
            <a:normAutofit/>
          </a:bodyPr>
          <a:lstStyle/>
          <a:p>
            <a:r>
              <a:rPr lang="en-US"/>
              <a:t>Need for trails was identified approx. 5 years ago</a:t>
            </a:r>
          </a:p>
          <a:p>
            <a:r>
              <a:rPr lang="en-US"/>
              <a:t>Improvements to landscaping along Hwy 69 (</a:t>
            </a:r>
            <a:r>
              <a:rPr lang="en-US" err="1"/>
              <a:t>Saprae</a:t>
            </a:r>
            <a:r>
              <a:rPr lang="en-US"/>
              <a:t> Creek Trail)</a:t>
            </a:r>
          </a:p>
          <a:p>
            <a:r>
              <a:rPr lang="en-US"/>
              <a:t>No existing trails: some informal trails along south and west sides</a:t>
            </a:r>
          </a:p>
          <a:p>
            <a:r>
              <a:rPr lang="en-US"/>
              <a:t>Options for trail development completed about 4 years ago</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5</a:t>
            </a:fld>
            <a:endParaRPr lang="en-US" sz="1000"/>
          </a:p>
        </p:txBody>
      </p:sp>
      <p:sp>
        <p:nvSpPr>
          <p:cNvPr id="4" name="Footer Placeholder 4">
            <a:extLst>
              <a:ext uri="{FF2B5EF4-FFF2-40B4-BE49-F238E27FC236}">
                <a16:creationId xmlns:a16="http://schemas.microsoft.com/office/drawing/2014/main" id="{05148FED-B3C3-D9EF-9E31-1775BAE809A7}"/>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1365130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470517"/>
            <a:ext cx="10515600" cy="991054"/>
          </a:xfrm>
        </p:spPr>
        <p:txBody>
          <a:bodyPr anchor="ctr">
            <a:normAutofit/>
          </a:bodyPr>
          <a:lstStyle/>
          <a:p>
            <a:r>
              <a:rPr lang="en-US"/>
              <a:t>Project Goals</a:t>
            </a:r>
            <a:endParaRPr lang="en-US" sz="1200" b="0"/>
          </a:p>
        </p:txBody>
      </p:sp>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6543674" y="1624614"/>
            <a:ext cx="4810125" cy="4401613"/>
          </a:xfrm>
        </p:spPr>
        <p:txBody>
          <a:bodyPr>
            <a:normAutofit/>
          </a:bodyPr>
          <a:lstStyle/>
          <a:p>
            <a:r>
              <a:rPr lang="en-US"/>
              <a:t>To provide active transportation and recreation opportunities in this residential community</a:t>
            </a:r>
          </a:p>
          <a:p>
            <a:r>
              <a:rPr lang="en-US"/>
              <a:t>To determine safe and feasible trail routes for a continuous paved trail system</a:t>
            </a:r>
          </a:p>
          <a:p>
            <a:r>
              <a:rPr lang="en-US"/>
              <a:t>To obtain necessary approvals and agreements required</a:t>
            </a:r>
          </a:p>
          <a:p>
            <a:r>
              <a:rPr lang="en-US"/>
              <a:t>To develop detailed drawings for future implementation</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6</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pic>
        <p:nvPicPr>
          <p:cNvPr id="9" name="Content Placeholder 6">
            <a:extLst>
              <a:ext uri="{FF2B5EF4-FFF2-40B4-BE49-F238E27FC236}">
                <a16:creationId xmlns:a16="http://schemas.microsoft.com/office/drawing/2014/main" id="{6B4B9DE3-2AFB-A506-DC10-A41544AEC4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199" y="1633038"/>
            <a:ext cx="5181601" cy="4393189"/>
          </a:xfrm>
          <a:prstGeom prst="rect">
            <a:avLst/>
          </a:prstGeom>
          <a:noFill/>
        </p:spPr>
      </p:pic>
    </p:spTree>
    <p:extLst>
      <p:ext uri="{BB962C8B-B14F-4D97-AF65-F5344CB8AC3E}">
        <p14:creationId xmlns:p14="http://schemas.microsoft.com/office/powerpoint/2010/main" val="122868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grass, plant&#10;&#10;Description automatically generated">
            <a:extLst>
              <a:ext uri="{FF2B5EF4-FFF2-40B4-BE49-F238E27FC236}">
                <a16:creationId xmlns:a16="http://schemas.microsoft.com/office/drawing/2014/main" id="{62D51417-6739-DF2D-F346-5C51ABEA6764}"/>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3289" b="18670"/>
          <a:stretch/>
        </p:blipFill>
        <p:spPr>
          <a:xfrm>
            <a:off x="0" y="470517"/>
            <a:ext cx="12192000" cy="6218128"/>
          </a:xfrm>
          <a:prstGeom prst="rect">
            <a:avLst/>
          </a:prstGeom>
        </p:spPr>
      </p:pic>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470517"/>
            <a:ext cx="10515600" cy="991054"/>
          </a:xfrm>
        </p:spPr>
        <p:txBody>
          <a:bodyPr anchor="ctr">
            <a:normAutofit/>
          </a:bodyPr>
          <a:lstStyle/>
          <a:p>
            <a:r>
              <a:rPr lang="en-US" dirty="0"/>
              <a:t>ACTIVITY: Project Goals</a:t>
            </a:r>
            <a:endParaRPr lang="en-US" sz="1200" b="0" dirty="0"/>
          </a:p>
        </p:txBody>
      </p:sp>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838200" y="1624614"/>
            <a:ext cx="10515599" cy="4401613"/>
          </a:xfrm>
        </p:spPr>
        <p:txBody>
          <a:bodyPr>
            <a:normAutofit/>
          </a:bodyPr>
          <a:lstStyle/>
          <a:p>
            <a:r>
              <a:rPr lang="en-US" sz="2800" dirty="0">
                <a:solidFill>
                  <a:schemeClr val="tx1"/>
                </a:solidFill>
              </a:rPr>
              <a:t>What are your top 3 values from the list below we should consider when developing the Prairie Creek trail?</a:t>
            </a:r>
          </a:p>
          <a:p>
            <a:pPr lvl="2"/>
            <a:r>
              <a:rPr lang="en-US" sz="2800" dirty="0">
                <a:solidFill>
                  <a:schemeClr val="tx1"/>
                </a:solidFill>
              </a:rPr>
              <a:t>Preservation of existing vegetation</a:t>
            </a:r>
          </a:p>
          <a:p>
            <a:pPr lvl="2"/>
            <a:r>
              <a:rPr lang="en-US" sz="2800" dirty="0">
                <a:solidFill>
                  <a:schemeClr val="tx1"/>
                </a:solidFill>
              </a:rPr>
              <a:t>A continuous loop around the community</a:t>
            </a:r>
          </a:p>
          <a:p>
            <a:pPr lvl="2"/>
            <a:r>
              <a:rPr lang="en-US" sz="2800" dirty="0">
                <a:solidFill>
                  <a:schemeClr val="tx1"/>
                </a:solidFill>
              </a:rPr>
              <a:t>Better connectivity within the community</a:t>
            </a:r>
          </a:p>
          <a:p>
            <a:pPr lvl="2"/>
            <a:r>
              <a:rPr lang="en-US" sz="2800" dirty="0">
                <a:solidFill>
                  <a:schemeClr val="tx1"/>
                </a:solidFill>
              </a:rPr>
              <a:t>Best value for tax dollars </a:t>
            </a:r>
          </a:p>
          <a:p>
            <a:pPr lvl="2"/>
            <a:r>
              <a:rPr lang="en-US" sz="2800" dirty="0">
                <a:solidFill>
                  <a:schemeClr val="tx1"/>
                </a:solidFill>
              </a:rPr>
              <a:t>A trail that supports multiple users (i.e., walking, biking)</a:t>
            </a:r>
          </a:p>
          <a:p>
            <a:pPr lvl="2"/>
            <a:r>
              <a:rPr lang="en-US" sz="2800" dirty="0">
                <a:solidFill>
                  <a:schemeClr val="tx1"/>
                </a:solidFill>
              </a:rPr>
              <a:t>Other?</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7</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250541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46B0C-58CB-4B0A-A1EC-B6284BDAA057}"/>
              </a:ext>
            </a:extLst>
          </p:cNvPr>
          <p:cNvSpPr>
            <a:spLocks noGrp="1"/>
          </p:cNvSpPr>
          <p:nvPr>
            <p:ph type="title"/>
          </p:nvPr>
        </p:nvSpPr>
        <p:spPr>
          <a:xfrm>
            <a:off x="838200" y="470517"/>
            <a:ext cx="10515600" cy="991054"/>
          </a:xfrm>
        </p:spPr>
        <p:txBody>
          <a:bodyPr/>
          <a:lstStyle/>
          <a:p>
            <a:r>
              <a:rPr lang="en-US" dirty="0"/>
              <a:t>Study Process</a:t>
            </a:r>
          </a:p>
        </p:txBody>
      </p:sp>
      <p:sp>
        <p:nvSpPr>
          <p:cNvPr id="3" name="Content Placeholder 2">
            <a:extLst>
              <a:ext uri="{FF2B5EF4-FFF2-40B4-BE49-F238E27FC236}">
                <a16:creationId xmlns:a16="http://schemas.microsoft.com/office/drawing/2014/main" id="{BA27DABE-F380-43FE-9E99-384C8CCF75E3}"/>
              </a:ext>
            </a:extLst>
          </p:cNvPr>
          <p:cNvSpPr>
            <a:spLocks noGrp="1"/>
          </p:cNvSpPr>
          <p:nvPr>
            <p:ph sz="half" idx="1"/>
          </p:nvPr>
        </p:nvSpPr>
        <p:spPr>
          <a:xfrm>
            <a:off x="838200" y="1461571"/>
            <a:ext cx="10290717" cy="4863490"/>
          </a:xfrm>
        </p:spPr>
        <p:txBody>
          <a:bodyPr>
            <a:noAutofit/>
          </a:bodyPr>
          <a:lstStyle/>
          <a:p>
            <a:pPr>
              <a:spcBef>
                <a:spcPts val="1200"/>
              </a:spcBef>
              <a:spcAft>
                <a:spcPts val="1200"/>
              </a:spcAft>
            </a:pPr>
            <a:r>
              <a:rPr lang="en-US" dirty="0"/>
              <a:t>Assessment of existing conditions for the trail</a:t>
            </a:r>
          </a:p>
          <a:p>
            <a:pPr>
              <a:spcBef>
                <a:spcPts val="1200"/>
              </a:spcBef>
              <a:spcAft>
                <a:spcPts val="1200"/>
              </a:spcAft>
            </a:pPr>
            <a:r>
              <a:rPr lang="en-US" dirty="0"/>
              <a:t>Discussions with internal RMWB staff, initial stakeholder &amp; public workshop</a:t>
            </a:r>
          </a:p>
          <a:p>
            <a:r>
              <a:rPr lang="en-US" dirty="0"/>
              <a:t>Online public engagement using </a:t>
            </a:r>
            <a:r>
              <a:rPr lang="en-US" i="1" dirty="0"/>
              <a:t>Participate Wood Buffalo</a:t>
            </a:r>
          </a:p>
          <a:p>
            <a:r>
              <a:rPr lang="en-US" dirty="0"/>
              <a:t>Finalize proposed alignment, start detailed design</a:t>
            </a:r>
          </a:p>
          <a:p>
            <a:r>
              <a:rPr lang="en-US" dirty="0"/>
              <a:t>Follow-up workshop with residents and stakeholders to review draft design </a:t>
            </a:r>
          </a:p>
          <a:p>
            <a:r>
              <a:rPr lang="en-US" dirty="0"/>
              <a:t>Prepare "What We Heard Report" summarizing engagement</a:t>
            </a:r>
          </a:p>
          <a:p>
            <a:r>
              <a:rPr lang="en-US" dirty="0"/>
              <a:t>Finalization of detailed drawings, specifications, tender package</a:t>
            </a:r>
            <a:endParaRPr lang="en-US" sz="3800" dirty="0">
              <a:solidFill>
                <a:schemeClr val="tx1"/>
              </a:solidFill>
            </a:endParaRPr>
          </a:p>
          <a:p>
            <a:endParaRPr lang="en-US" dirty="0"/>
          </a:p>
        </p:txBody>
      </p:sp>
      <p:sp>
        <p:nvSpPr>
          <p:cNvPr id="5" name="Footer Placeholder 4">
            <a:extLst>
              <a:ext uri="{FF2B5EF4-FFF2-40B4-BE49-F238E27FC236}">
                <a16:creationId xmlns:a16="http://schemas.microsoft.com/office/drawing/2014/main" id="{3428F47D-49A7-4D67-874D-84FA0120744F}"/>
              </a:ext>
            </a:extLst>
          </p:cNvPr>
          <p:cNvSpPr>
            <a:spLocks noGrp="1"/>
          </p:cNvSpPr>
          <p:nvPr>
            <p:ph type="ftr" sz="quarter" idx="11"/>
          </p:nvPr>
        </p:nvSpPr>
        <p:spPr>
          <a:xfrm>
            <a:off x="464710" y="6325061"/>
            <a:ext cx="4796307" cy="147628"/>
          </a:xfrm>
        </p:spPr>
        <p:txBody>
          <a:bodyPr/>
          <a:lstStyle/>
          <a:p>
            <a:r>
              <a:rPr lang="en-US" dirty="0"/>
              <a:t>Prairie Creek Trail Development</a:t>
            </a:r>
          </a:p>
        </p:txBody>
      </p:sp>
      <p:sp>
        <p:nvSpPr>
          <p:cNvPr id="6" name="Slide Number Placeholder 5">
            <a:extLst>
              <a:ext uri="{FF2B5EF4-FFF2-40B4-BE49-F238E27FC236}">
                <a16:creationId xmlns:a16="http://schemas.microsoft.com/office/drawing/2014/main" id="{284F939A-9402-484B-9C1A-4AC735614679}"/>
              </a:ext>
            </a:extLst>
          </p:cNvPr>
          <p:cNvSpPr>
            <a:spLocks noGrp="1"/>
          </p:cNvSpPr>
          <p:nvPr>
            <p:ph type="sldNum" sz="quarter" idx="12"/>
          </p:nvPr>
        </p:nvSpPr>
        <p:spPr>
          <a:xfrm>
            <a:off x="5803542" y="6541017"/>
            <a:ext cx="584915" cy="147628"/>
          </a:xfrm>
        </p:spPr>
        <p:txBody>
          <a:bodyPr/>
          <a:lstStyle/>
          <a:p>
            <a:fld id="{D420D0A5-1AA4-4280-936A-8669868632FD}" type="slidenum">
              <a:rPr lang="en-US" smtClean="0"/>
              <a:t>8</a:t>
            </a:fld>
            <a:endParaRPr lang="en-US"/>
          </a:p>
        </p:txBody>
      </p:sp>
      <p:sp>
        <p:nvSpPr>
          <p:cNvPr id="9" name="Down Arrow 8">
            <a:extLst>
              <a:ext uri="{FF2B5EF4-FFF2-40B4-BE49-F238E27FC236}">
                <a16:creationId xmlns:a16="http://schemas.microsoft.com/office/drawing/2014/main" id="{DE951449-DCF9-9561-11FA-687B093F5CC3}"/>
              </a:ext>
            </a:extLst>
          </p:cNvPr>
          <p:cNvSpPr/>
          <p:nvPr/>
        </p:nvSpPr>
        <p:spPr>
          <a:xfrm>
            <a:off x="464710" y="1461571"/>
            <a:ext cx="235378" cy="4710629"/>
          </a:xfrm>
          <a:prstGeom prst="down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DF294CBA-E3EE-C5C4-FA95-CF5A9A337AE1}"/>
              </a:ext>
            </a:extLst>
          </p:cNvPr>
          <p:cNvSpPr/>
          <p:nvPr/>
        </p:nvSpPr>
        <p:spPr>
          <a:xfrm>
            <a:off x="11537523" y="1461571"/>
            <a:ext cx="235378" cy="4710629"/>
          </a:xfrm>
          <a:prstGeom prst="down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79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470517"/>
            <a:ext cx="10515600" cy="991054"/>
          </a:xfrm>
        </p:spPr>
        <p:txBody>
          <a:bodyPr anchor="ctr">
            <a:normAutofit/>
          </a:bodyPr>
          <a:lstStyle/>
          <a:p>
            <a:r>
              <a:rPr lang="en-US"/>
              <a:t>Site Constraints</a:t>
            </a:r>
            <a:endParaRPr lang="en-US" sz="1200" b="0"/>
          </a:p>
        </p:txBody>
      </p:sp>
      <p:pic>
        <p:nvPicPr>
          <p:cNvPr id="7" name="Content Placeholder 6">
            <a:extLst>
              <a:ext uri="{FF2B5EF4-FFF2-40B4-BE49-F238E27FC236}">
                <a16:creationId xmlns:a16="http://schemas.microsoft.com/office/drawing/2014/main" id="{645802D7-C79B-4C62-A524-CF2D272DEF7A}"/>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rcRect/>
          <a:stretch/>
        </p:blipFill>
        <p:spPr>
          <a:xfrm>
            <a:off x="838200" y="1624614"/>
            <a:ext cx="5181600" cy="4401613"/>
          </a:xfrm>
          <a:prstGeom prst="rect">
            <a:avLst/>
          </a:prstGeom>
          <a:noFill/>
        </p:spPr>
      </p:pic>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6543674" y="1624614"/>
            <a:ext cx="4810125" cy="4401613"/>
          </a:xfrm>
        </p:spPr>
        <p:txBody>
          <a:bodyPr>
            <a:normAutofit fontScale="92500" lnSpcReduction="10000"/>
          </a:bodyPr>
          <a:lstStyle/>
          <a:p>
            <a:r>
              <a:rPr lang="en-US" dirty="0"/>
              <a:t>Very poor drainage in many areas</a:t>
            </a:r>
          </a:p>
          <a:p>
            <a:r>
              <a:rPr lang="en-US" dirty="0"/>
              <a:t>Provincial approvals required for land to the west, south and east: Provincial land</a:t>
            </a:r>
          </a:p>
          <a:p>
            <a:r>
              <a:rPr lang="en-US" dirty="0"/>
              <a:t>Clearwater Horse Club land to the south</a:t>
            </a:r>
          </a:p>
          <a:p>
            <a:r>
              <a:rPr lang="en-US" dirty="0"/>
              <a:t>North trail segment sacrifices trees recently planted, or goes in an undesirable ditch location</a:t>
            </a:r>
          </a:p>
          <a:p>
            <a:r>
              <a:rPr lang="en-US" dirty="0"/>
              <a:t>Indigenous land interests in a portion of the proposed alignment at south-west corner</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9</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1060344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outdoor, path, plant&#10;&#10;Description automatically generated">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9642" y="483528"/>
            <a:ext cx="7772400" cy="5829300"/>
          </a:xfrm>
          <a:prstGeom prst="rect">
            <a:avLst/>
          </a:prstGeom>
        </p:spPr>
      </p:pic>
      <p:sp>
        <p:nvSpPr>
          <p:cNvPr id="4" name="Footer Placeholder 4">
            <a:extLst>
              <a:ext uri="{FF2B5EF4-FFF2-40B4-BE49-F238E27FC236}">
                <a16:creationId xmlns:a16="http://schemas.microsoft.com/office/drawing/2014/main" id="{A8ED9BCF-F782-3B1C-97CB-BACE29BF8459}"/>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3337563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B96C1DAB-0C4E-A412-62DF-0FBBA2667B0B}"/>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2707938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30719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052B86AE-8216-C0A9-F5C5-8B89AB91AEB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232124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DB4D5353-C8B8-BB50-C882-06B1B436BBE7}"/>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3186773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F3B1D2F4-6681-4F75-A69C-81B8461E7A8F}"/>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644078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C409CE34-C280-0EBB-B03F-84723C1978B3}"/>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3663229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C7944D4A-25FB-1A04-88E6-7DAF4FD2E53E}"/>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4017891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88E1FD-BB2B-EC13-C3CD-E311883964A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t="13664" b="18333"/>
          <a:stretch/>
        </p:blipFill>
        <p:spPr>
          <a:xfrm>
            <a:off x="0" y="470517"/>
            <a:ext cx="12192000" cy="6218128"/>
          </a:xfrm>
          <a:prstGeom prst="rect">
            <a:avLst/>
          </a:prstGeom>
        </p:spPr>
      </p:pic>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1121681"/>
            <a:ext cx="10515600" cy="991054"/>
          </a:xfrm>
        </p:spPr>
        <p:txBody>
          <a:bodyPr anchor="ctr">
            <a:normAutofit/>
          </a:bodyPr>
          <a:lstStyle/>
          <a:p>
            <a:r>
              <a:rPr lang="en-US" dirty="0"/>
              <a:t>ACTIVITY: Site Constraints</a:t>
            </a:r>
            <a:endParaRPr lang="en-US" sz="1200" b="0" dirty="0"/>
          </a:p>
        </p:txBody>
      </p:sp>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838200" y="2209921"/>
            <a:ext cx="10515600" cy="3504700"/>
          </a:xfrm>
        </p:spPr>
        <p:txBody>
          <a:bodyPr>
            <a:normAutofit/>
          </a:bodyPr>
          <a:lstStyle/>
          <a:p>
            <a:r>
              <a:rPr lang="en-US" sz="3200" dirty="0">
                <a:solidFill>
                  <a:schemeClr val="tx1"/>
                </a:solidFill>
              </a:rPr>
              <a:t>Are there any other site constraints we should be aware of?</a:t>
            </a:r>
          </a:p>
          <a:p>
            <a:endParaRPr lang="en-US" sz="3200" dirty="0">
              <a:solidFill>
                <a:schemeClr val="tx1"/>
              </a:solidFill>
            </a:endParaRPr>
          </a:p>
          <a:p>
            <a:pPr lvl="1"/>
            <a:r>
              <a:rPr lang="en-US" sz="3200" dirty="0">
                <a:solidFill>
                  <a:schemeClr val="tx1"/>
                </a:solidFill>
              </a:rPr>
              <a:t>Think about trail location, views, sounds, smells, and any other site conditions that may complicate trail planning.</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18</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2231535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017E075-AEAD-4AE3-F622-51C5F52EEE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9027" y="553510"/>
            <a:ext cx="10873946" cy="5450906"/>
          </a:xfrm>
          <a:prstGeom prst="rect">
            <a:avLst/>
          </a:prstGeom>
        </p:spPr>
      </p:pic>
      <p:sp>
        <p:nvSpPr>
          <p:cNvPr id="15" name="Footer Placeholder 4">
            <a:extLst>
              <a:ext uri="{FF2B5EF4-FFF2-40B4-BE49-F238E27FC236}">
                <a16:creationId xmlns:a16="http://schemas.microsoft.com/office/drawing/2014/main" id="{B2779694-D9A5-AE76-639A-2A78232953E7}"/>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362860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017E075-AEAD-4AE3-F622-51C5F52EEE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9028" y="553511"/>
            <a:ext cx="10873943" cy="5450905"/>
          </a:xfrm>
          <a:prstGeom prst="rect">
            <a:avLst/>
          </a:prstGeom>
        </p:spPr>
      </p:pic>
      <p:sp>
        <p:nvSpPr>
          <p:cNvPr id="2" name="Footer Placeholder 4">
            <a:extLst>
              <a:ext uri="{FF2B5EF4-FFF2-40B4-BE49-F238E27FC236}">
                <a16:creationId xmlns:a16="http://schemas.microsoft.com/office/drawing/2014/main" id="{16A80609-BAD6-28BB-6C3A-7BF055DDE75E}"/>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2078256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B96C1DAB-0C4E-A412-62DF-0FBBA2667B0B}"/>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4" name="Down Arrow 3">
            <a:extLst>
              <a:ext uri="{FF2B5EF4-FFF2-40B4-BE49-F238E27FC236}">
                <a16:creationId xmlns:a16="http://schemas.microsoft.com/office/drawing/2014/main" id="{5D758F4A-BB80-582C-C4D4-3FBD632D24C2}"/>
              </a:ext>
            </a:extLst>
          </p:cNvPr>
          <p:cNvSpPr/>
          <p:nvPr/>
        </p:nvSpPr>
        <p:spPr>
          <a:xfrm rot="8064839">
            <a:off x="7479797" y="2102738"/>
            <a:ext cx="474139" cy="4826807"/>
          </a:xfrm>
          <a:prstGeom prst="downArrow">
            <a:avLst>
              <a:gd name="adj1" fmla="val 37301"/>
              <a:gd name="adj2" fmla="val 50000"/>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3498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052B86AE-8216-C0A9-F5C5-8B89AB91AEB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7" name="Down Arrow 6">
            <a:extLst>
              <a:ext uri="{FF2B5EF4-FFF2-40B4-BE49-F238E27FC236}">
                <a16:creationId xmlns:a16="http://schemas.microsoft.com/office/drawing/2014/main" id="{3F85425A-9153-60AB-9CDF-06C47F1B3D61}"/>
              </a:ext>
            </a:extLst>
          </p:cNvPr>
          <p:cNvSpPr/>
          <p:nvPr/>
        </p:nvSpPr>
        <p:spPr>
          <a:xfrm rot="11021380">
            <a:off x="5905755" y="2566072"/>
            <a:ext cx="314577" cy="3588945"/>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538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1741" y="465785"/>
            <a:ext cx="11868518" cy="5511139"/>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cxnSp>
        <p:nvCxnSpPr>
          <p:cNvPr id="5" name="Straight Arrow Connector 4">
            <a:extLst>
              <a:ext uri="{FF2B5EF4-FFF2-40B4-BE49-F238E27FC236}">
                <a16:creationId xmlns:a16="http://schemas.microsoft.com/office/drawing/2014/main" id="{53A3A28A-F369-2976-F3C7-C297A426361E}"/>
              </a:ext>
            </a:extLst>
          </p:cNvPr>
          <p:cNvCxnSpPr>
            <a:cxnSpLocks/>
          </p:cNvCxnSpPr>
          <p:nvPr/>
        </p:nvCxnSpPr>
        <p:spPr>
          <a:xfrm flipV="1">
            <a:off x="277586" y="3167743"/>
            <a:ext cx="10678885" cy="1004207"/>
          </a:xfrm>
          <a:prstGeom prst="straightConnector1">
            <a:avLst/>
          </a:prstGeom>
          <a:ln w="762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504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017E075-AEAD-4AE3-F622-51C5F52EEE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9028" y="553510"/>
            <a:ext cx="10873943" cy="5450905"/>
          </a:xfrm>
          <a:prstGeom prst="rect">
            <a:avLst/>
          </a:prstGeom>
        </p:spPr>
      </p:pic>
      <p:sp>
        <p:nvSpPr>
          <p:cNvPr id="2" name="Footer Placeholder 4">
            <a:extLst>
              <a:ext uri="{FF2B5EF4-FFF2-40B4-BE49-F238E27FC236}">
                <a16:creationId xmlns:a16="http://schemas.microsoft.com/office/drawing/2014/main" id="{07885B9F-719A-AA82-847D-326F5969834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1964941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cxnSp>
        <p:nvCxnSpPr>
          <p:cNvPr id="5" name="Straight Arrow Connector 4">
            <a:extLst>
              <a:ext uri="{FF2B5EF4-FFF2-40B4-BE49-F238E27FC236}">
                <a16:creationId xmlns:a16="http://schemas.microsoft.com/office/drawing/2014/main" id="{53A3A28A-F369-2976-F3C7-C297A426361E}"/>
              </a:ext>
            </a:extLst>
          </p:cNvPr>
          <p:cNvCxnSpPr>
            <a:cxnSpLocks/>
          </p:cNvCxnSpPr>
          <p:nvPr/>
        </p:nvCxnSpPr>
        <p:spPr>
          <a:xfrm flipV="1">
            <a:off x="5284210" y="2710543"/>
            <a:ext cx="1067604" cy="1943100"/>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D24E71-CB8C-527C-FF8F-6588AD632890}"/>
              </a:ext>
            </a:extLst>
          </p:cNvPr>
          <p:cNvCxnSpPr/>
          <p:nvPr/>
        </p:nvCxnSpPr>
        <p:spPr>
          <a:xfrm flipV="1">
            <a:off x="5284210" y="3690257"/>
            <a:ext cx="4557832" cy="963386"/>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64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B96C1DAB-0C4E-A412-62DF-0FBBA2667B0B}"/>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4" name="Down Arrow 3">
            <a:extLst>
              <a:ext uri="{FF2B5EF4-FFF2-40B4-BE49-F238E27FC236}">
                <a16:creationId xmlns:a16="http://schemas.microsoft.com/office/drawing/2014/main" id="{5D758F4A-BB80-582C-C4D4-3FBD632D24C2}"/>
              </a:ext>
            </a:extLst>
          </p:cNvPr>
          <p:cNvSpPr/>
          <p:nvPr/>
        </p:nvSpPr>
        <p:spPr>
          <a:xfrm rot="14548550">
            <a:off x="3558853" y="1567586"/>
            <a:ext cx="491812" cy="3656855"/>
          </a:xfrm>
          <a:prstGeom prst="downArrow">
            <a:avLst>
              <a:gd name="adj1" fmla="val 37301"/>
              <a:gd name="adj2" fmla="val 50000"/>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2014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rotWithShape="1">
          <a:blip r:embed="rId2">
            <a:extLst>
              <a:ext uri="{28A0092B-C50C-407E-A947-70E740481C1C}">
                <a14:useLocalDpi xmlns:a14="http://schemas.microsoft.com/office/drawing/2010/main" val="0"/>
              </a:ext>
            </a:extLst>
          </a:blip>
          <a:srcRect b="9896"/>
          <a:stretch/>
        </p:blipFill>
        <p:spPr>
          <a:xfrm>
            <a:off x="0" y="614578"/>
            <a:ext cx="12192000" cy="5101094"/>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cxnSp>
        <p:nvCxnSpPr>
          <p:cNvPr id="4" name="Straight Arrow Connector 3">
            <a:extLst>
              <a:ext uri="{FF2B5EF4-FFF2-40B4-BE49-F238E27FC236}">
                <a16:creationId xmlns:a16="http://schemas.microsoft.com/office/drawing/2014/main" id="{4A5C1110-7883-3B36-042C-FDEF2DFB1A94}"/>
              </a:ext>
            </a:extLst>
          </p:cNvPr>
          <p:cNvCxnSpPr>
            <a:cxnSpLocks/>
          </p:cNvCxnSpPr>
          <p:nvPr/>
        </p:nvCxnSpPr>
        <p:spPr>
          <a:xfrm>
            <a:off x="3575957" y="3706586"/>
            <a:ext cx="6743700" cy="1665514"/>
          </a:xfrm>
          <a:prstGeom prst="straightConnector1">
            <a:avLst/>
          </a:prstGeom>
          <a:ln w="762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558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017E075-AEAD-4AE3-F622-51C5F52EEE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9029" y="553511"/>
            <a:ext cx="10873941" cy="5450904"/>
          </a:xfrm>
          <a:prstGeom prst="rect">
            <a:avLst/>
          </a:prstGeom>
        </p:spPr>
      </p:pic>
      <p:sp>
        <p:nvSpPr>
          <p:cNvPr id="2" name="Footer Placeholder 4">
            <a:extLst>
              <a:ext uri="{FF2B5EF4-FFF2-40B4-BE49-F238E27FC236}">
                <a16:creationId xmlns:a16="http://schemas.microsoft.com/office/drawing/2014/main" id="{FF66F9BB-ECFB-19CA-6A15-D27A7CD9D253}"/>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595749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052B86AE-8216-C0A9-F5C5-8B89AB91AEB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7" name="Down Arrow 6">
            <a:extLst>
              <a:ext uri="{FF2B5EF4-FFF2-40B4-BE49-F238E27FC236}">
                <a16:creationId xmlns:a16="http://schemas.microsoft.com/office/drawing/2014/main" id="{3F85425A-9153-60AB-9CDF-06C47F1B3D61}"/>
              </a:ext>
            </a:extLst>
          </p:cNvPr>
          <p:cNvSpPr/>
          <p:nvPr/>
        </p:nvSpPr>
        <p:spPr>
          <a:xfrm rot="11021380">
            <a:off x="5897383" y="2826007"/>
            <a:ext cx="363979" cy="3330331"/>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0459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rotWithShape="1">
          <a:blip r:embed="rId2">
            <a:extLst>
              <a:ext uri="{28A0092B-C50C-407E-A947-70E740481C1C}">
                <a14:useLocalDpi xmlns:a14="http://schemas.microsoft.com/office/drawing/2010/main" val="0"/>
              </a:ext>
            </a:extLst>
          </a:blip>
          <a:srcRect t="5246"/>
          <a:stretch/>
        </p:blipFill>
        <p:spPr>
          <a:xfrm>
            <a:off x="1131137" y="693402"/>
            <a:ext cx="9929726" cy="5266286"/>
          </a:xfrm>
          <a:prstGeom prst="rect">
            <a:avLst/>
          </a:prstGeom>
        </p:spPr>
      </p:pic>
      <p:sp>
        <p:nvSpPr>
          <p:cNvPr id="2" name="Footer Placeholder 4">
            <a:extLst>
              <a:ext uri="{FF2B5EF4-FFF2-40B4-BE49-F238E27FC236}">
                <a16:creationId xmlns:a16="http://schemas.microsoft.com/office/drawing/2014/main" id="{052B86AE-8216-C0A9-F5C5-8B89AB91AEB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7" name="Down Arrow 6">
            <a:extLst>
              <a:ext uri="{FF2B5EF4-FFF2-40B4-BE49-F238E27FC236}">
                <a16:creationId xmlns:a16="http://schemas.microsoft.com/office/drawing/2014/main" id="{3F85425A-9153-60AB-9CDF-06C47F1B3D61}"/>
              </a:ext>
            </a:extLst>
          </p:cNvPr>
          <p:cNvSpPr/>
          <p:nvPr/>
        </p:nvSpPr>
        <p:spPr>
          <a:xfrm rot="8310294">
            <a:off x="6546813" y="2120734"/>
            <a:ext cx="359511" cy="3947494"/>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856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B96C1DAB-0C4E-A412-62DF-0FBBA2667B0B}"/>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4" name="Down Arrow 3">
            <a:extLst>
              <a:ext uri="{FF2B5EF4-FFF2-40B4-BE49-F238E27FC236}">
                <a16:creationId xmlns:a16="http://schemas.microsoft.com/office/drawing/2014/main" id="{5D758F4A-BB80-582C-C4D4-3FBD632D24C2}"/>
              </a:ext>
            </a:extLst>
          </p:cNvPr>
          <p:cNvSpPr/>
          <p:nvPr/>
        </p:nvSpPr>
        <p:spPr>
          <a:xfrm rot="14548550">
            <a:off x="3558853" y="1567586"/>
            <a:ext cx="491812" cy="3656855"/>
          </a:xfrm>
          <a:prstGeom prst="downArrow">
            <a:avLst>
              <a:gd name="adj1" fmla="val 37301"/>
              <a:gd name="adj2" fmla="val 50000"/>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8380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017E075-AEAD-4AE3-F622-51C5F52EEE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9029" y="553510"/>
            <a:ext cx="10873941" cy="5450904"/>
          </a:xfrm>
          <a:prstGeom prst="rect">
            <a:avLst/>
          </a:prstGeom>
        </p:spPr>
      </p:pic>
      <p:sp>
        <p:nvSpPr>
          <p:cNvPr id="2" name="Footer Placeholder 4">
            <a:extLst>
              <a:ext uri="{FF2B5EF4-FFF2-40B4-BE49-F238E27FC236}">
                <a16:creationId xmlns:a16="http://schemas.microsoft.com/office/drawing/2014/main" id="{4F0BEDEE-1FFD-6ADC-5C09-971AA0101091}"/>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4274910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cxnSp>
        <p:nvCxnSpPr>
          <p:cNvPr id="5" name="Straight Arrow Connector 4">
            <a:extLst>
              <a:ext uri="{FF2B5EF4-FFF2-40B4-BE49-F238E27FC236}">
                <a16:creationId xmlns:a16="http://schemas.microsoft.com/office/drawing/2014/main" id="{53A3A28A-F369-2976-F3C7-C297A426361E}"/>
              </a:ext>
            </a:extLst>
          </p:cNvPr>
          <p:cNvCxnSpPr>
            <a:cxnSpLocks/>
          </p:cNvCxnSpPr>
          <p:nvPr/>
        </p:nvCxnSpPr>
        <p:spPr>
          <a:xfrm flipV="1">
            <a:off x="5284210" y="2710543"/>
            <a:ext cx="1067604" cy="1943100"/>
          </a:xfrm>
          <a:prstGeom prst="straightConnector1">
            <a:avLst/>
          </a:prstGeom>
          <a:ln w="762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D24E71-CB8C-527C-FF8F-6588AD632890}"/>
              </a:ext>
            </a:extLst>
          </p:cNvPr>
          <p:cNvCxnSpPr/>
          <p:nvPr/>
        </p:nvCxnSpPr>
        <p:spPr>
          <a:xfrm flipV="1">
            <a:off x="5284210" y="3690257"/>
            <a:ext cx="4557832" cy="963386"/>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723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69642" y="483528"/>
            <a:ext cx="7772400" cy="5829300"/>
          </a:xfrm>
          <a:prstGeom prst="rect">
            <a:avLst/>
          </a:prstGeom>
        </p:spPr>
      </p:pic>
      <p:sp>
        <p:nvSpPr>
          <p:cNvPr id="2" name="Footer Placeholder 4">
            <a:extLst>
              <a:ext uri="{FF2B5EF4-FFF2-40B4-BE49-F238E27FC236}">
                <a16:creationId xmlns:a16="http://schemas.microsoft.com/office/drawing/2014/main" id="{B96C1DAB-0C4E-A412-62DF-0FBBA2667B0B}"/>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4" name="Down Arrow 3">
            <a:extLst>
              <a:ext uri="{FF2B5EF4-FFF2-40B4-BE49-F238E27FC236}">
                <a16:creationId xmlns:a16="http://schemas.microsoft.com/office/drawing/2014/main" id="{5D758F4A-BB80-582C-C4D4-3FBD632D24C2}"/>
              </a:ext>
            </a:extLst>
          </p:cNvPr>
          <p:cNvSpPr/>
          <p:nvPr/>
        </p:nvSpPr>
        <p:spPr>
          <a:xfrm rot="8064839">
            <a:off x="7479797" y="2102738"/>
            <a:ext cx="474139" cy="4826807"/>
          </a:xfrm>
          <a:prstGeom prst="downArrow">
            <a:avLst>
              <a:gd name="adj1" fmla="val 37301"/>
              <a:gd name="adj2" fmla="val 50000"/>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92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1741" y="465785"/>
            <a:ext cx="11868518" cy="5511139"/>
          </a:xfrm>
          <a:prstGeom prst="rect">
            <a:avLst/>
          </a:prstGeom>
        </p:spPr>
      </p:pic>
      <p:sp>
        <p:nvSpPr>
          <p:cNvPr id="2" name="Footer Placeholder 4">
            <a:extLst>
              <a:ext uri="{FF2B5EF4-FFF2-40B4-BE49-F238E27FC236}">
                <a16:creationId xmlns:a16="http://schemas.microsoft.com/office/drawing/2014/main" id="{A677DCD6-7A1E-D767-E38B-95DC3B1F9F6C}"/>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cxnSp>
        <p:nvCxnSpPr>
          <p:cNvPr id="5" name="Straight Arrow Connector 4">
            <a:extLst>
              <a:ext uri="{FF2B5EF4-FFF2-40B4-BE49-F238E27FC236}">
                <a16:creationId xmlns:a16="http://schemas.microsoft.com/office/drawing/2014/main" id="{53A3A28A-F369-2976-F3C7-C297A426361E}"/>
              </a:ext>
            </a:extLst>
          </p:cNvPr>
          <p:cNvCxnSpPr>
            <a:cxnSpLocks/>
          </p:cNvCxnSpPr>
          <p:nvPr/>
        </p:nvCxnSpPr>
        <p:spPr>
          <a:xfrm flipV="1">
            <a:off x="277586" y="3167743"/>
            <a:ext cx="10678885" cy="1004207"/>
          </a:xfrm>
          <a:prstGeom prst="straightConnector1">
            <a:avLst/>
          </a:prstGeom>
          <a:ln w="762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1880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A656D-1A26-DCD3-35D1-4ADEBD62D96E}"/>
              </a:ext>
            </a:extLst>
          </p:cNvPr>
          <p:cNvPicPr>
            <a:picLocks noChangeAspect="1"/>
          </p:cNvPicPr>
          <p:nvPr/>
        </p:nvPicPr>
        <p:blipFill rotWithShape="1">
          <a:blip r:embed="rId2">
            <a:extLst>
              <a:ext uri="{28A0092B-C50C-407E-A947-70E740481C1C}">
                <a14:useLocalDpi xmlns:a14="http://schemas.microsoft.com/office/drawing/2010/main" val="0"/>
              </a:ext>
            </a:extLst>
          </a:blip>
          <a:srcRect t="5246"/>
          <a:stretch/>
        </p:blipFill>
        <p:spPr>
          <a:xfrm>
            <a:off x="1131137" y="693402"/>
            <a:ext cx="9929726" cy="5266286"/>
          </a:xfrm>
          <a:prstGeom prst="rect">
            <a:avLst/>
          </a:prstGeom>
        </p:spPr>
      </p:pic>
      <p:sp>
        <p:nvSpPr>
          <p:cNvPr id="2" name="Footer Placeholder 4">
            <a:extLst>
              <a:ext uri="{FF2B5EF4-FFF2-40B4-BE49-F238E27FC236}">
                <a16:creationId xmlns:a16="http://schemas.microsoft.com/office/drawing/2014/main" id="{052B86AE-8216-C0A9-F5C5-8B89AB91AEB8}"/>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
        <p:nvSpPr>
          <p:cNvPr id="7" name="Down Arrow 6">
            <a:extLst>
              <a:ext uri="{FF2B5EF4-FFF2-40B4-BE49-F238E27FC236}">
                <a16:creationId xmlns:a16="http://schemas.microsoft.com/office/drawing/2014/main" id="{3F85425A-9153-60AB-9CDF-06C47F1B3D61}"/>
              </a:ext>
            </a:extLst>
          </p:cNvPr>
          <p:cNvSpPr/>
          <p:nvPr/>
        </p:nvSpPr>
        <p:spPr>
          <a:xfrm rot="8310294">
            <a:off x="6546813" y="2120734"/>
            <a:ext cx="359511" cy="3947494"/>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097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88E1FD-BB2B-EC13-C3CD-E311883964A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t="13664" b="18333"/>
          <a:stretch/>
        </p:blipFill>
        <p:spPr>
          <a:xfrm>
            <a:off x="0" y="470517"/>
            <a:ext cx="12192000" cy="6218128"/>
          </a:xfrm>
          <a:prstGeom prst="rect">
            <a:avLst/>
          </a:prstGeom>
        </p:spPr>
      </p:pic>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1121681"/>
            <a:ext cx="10515600" cy="991054"/>
          </a:xfrm>
        </p:spPr>
        <p:txBody>
          <a:bodyPr anchor="ctr">
            <a:normAutofit/>
          </a:bodyPr>
          <a:lstStyle/>
          <a:p>
            <a:r>
              <a:rPr lang="en-US" dirty="0"/>
              <a:t>ACTIVITY: Preferred Trail Alignment</a:t>
            </a:r>
            <a:endParaRPr lang="en-US" sz="1200" b="0" dirty="0"/>
          </a:p>
        </p:txBody>
      </p:sp>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838200" y="2209921"/>
            <a:ext cx="10515600" cy="3504700"/>
          </a:xfrm>
        </p:spPr>
        <p:txBody>
          <a:bodyPr>
            <a:normAutofit/>
          </a:bodyPr>
          <a:lstStyle/>
          <a:p>
            <a:endParaRPr lang="en-US" sz="3200" dirty="0">
              <a:solidFill>
                <a:schemeClr val="tx1"/>
              </a:solidFill>
            </a:endParaRPr>
          </a:p>
          <a:p>
            <a:r>
              <a:rPr lang="en-US" sz="3200" dirty="0">
                <a:solidFill>
                  <a:schemeClr val="tx1"/>
                </a:solidFill>
              </a:rPr>
              <a:t>What do you like about each of the alignment options?</a:t>
            </a:r>
          </a:p>
          <a:p>
            <a:endParaRPr lang="en-US" sz="3200" dirty="0">
              <a:solidFill>
                <a:schemeClr val="tx1"/>
              </a:solidFill>
            </a:endParaRPr>
          </a:p>
          <a:p>
            <a:r>
              <a:rPr lang="en-US" sz="3200" dirty="0">
                <a:solidFill>
                  <a:schemeClr val="tx1"/>
                </a:solidFill>
              </a:rPr>
              <a:t>Do you have concerns with any of the alignments?</a:t>
            </a:r>
          </a:p>
          <a:p>
            <a:endParaRPr lang="en-US" sz="3200" dirty="0">
              <a:solidFill>
                <a:schemeClr val="tx1"/>
              </a:solidFill>
            </a:endParaRP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37</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1771794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9DE83-A0C8-4020-90C5-DCBE24907633}"/>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27DBEB28-E368-45DE-BAD0-FC8B2C21FDEC}"/>
              </a:ext>
            </a:extLst>
          </p:cNvPr>
          <p:cNvSpPr>
            <a:spLocks noGrp="1"/>
          </p:cNvSpPr>
          <p:nvPr>
            <p:ph sz="half" idx="1"/>
          </p:nvPr>
        </p:nvSpPr>
        <p:spPr>
          <a:xfrm>
            <a:off x="838200" y="1624614"/>
            <a:ext cx="6534150" cy="4401613"/>
          </a:xfrm>
        </p:spPr>
        <p:txBody>
          <a:bodyPr>
            <a:normAutofit fontScale="92500" lnSpcReduction="10000"/>
          </a:bodyPr>
          <a:lstStyle/>
          <a:p>
            <a:r>
              <a:rPr lang="en-US" dirty="0"/>
              <a:t>Online public engagement using </a:t>
            </a:r>
            <a:r>
              <a:rPr lang="en-US" i="1" dirty="0"/>
              <a:t>Participate Wood Buffalo </a:t>
            </a:r>
            <a:r>
              <a:rPr lang="en-US" dirty="0"/>
              <a:t>(survey open until January 9</a:t>
            </a:r>
            <a:r>
              <a:rPr lang="en-US" baseline="30000" dirty="0"/>
              <a:t>th</a:t>
            </a:r>
            <a:r>
              <a:rPr lang="en-US" dirty="0"/>
              <a:t>)</a:t>
            </a:r>
          </a:p>
          <a:p>
            <a:r>
              <a:rPr lang="en-US" dirty="0"/>
              <a:t>Finalize proposed alignment, start detailed design</a:t>
            </a:r>
          </a:p>
          <a:p>
            <a:r>
              <a:rPr lang="en-US" dirty="0"/>
              <a:t>Follow-up workshop with residents and stakeholders to review draft design (likely end of January)</a:t>
            </a:r>
          </a:p>
          <a:p>
            <a:r>
              <a:rPr lang="en-US" dirty="0"/>
              <a:t>Following completion of engagement, a "What We Heard Report" will be created and shared with residents on this project page</a:t>
            </a:r>
          </a:p>
          <a:p>
            <a:r>
              <a:rPr lang="en-US" dirty="0"/>
              <a:t>Finalization of detailed drawings, specifications, tender package</a:t>
            </a:r>
            <a:endParaRPr lang="en-US" sz="3800" dirty="0">
              <a:solidFill>
                <a:schemeClr val="tx1"/>
              </a:solidFill>
            </a:endParaRPr>
          </a:p>
        </p:txBody>
      </p:sp>
      <p:sp>
        <p:nvSpPr>
          <p:cNvPr id="6" name="Slide Number Placeholder 5">
            <a:extLst>
              <a:ext uri="{FF2B5EF4-FFF2-40B4-BE49-F238E27FC236}">
                <a16:creationId xmlns:a16="http://schemas.microsoft.com/office/drawing/2014/main" id="{D27F92B6-ED2E-4DEB-9F3A-FD1E9FD522D8}"/>
              </a:ext>
            </a:extLst>
          </p:cNvPr>
          <p:cNvSpPr>
            <a:spLocks noGrp="1"/>
          </p:cNvSpPr>
          <p:nvPr>
            <p:ph type="sldNum" sz="quarter" idx="12"/>
          </p:nvPr>
        </p:nvSpPr>
        <p:spPr/>
        <p:txBody>
          <a:bodyPr/>
          <a:lstStyle/>
          <a:p>
            <a:fld id="{D420D0A5-1AA4-4280-936A-8669868632FD}" type="slidenum">
              <a:rPr lang="en-US" smtClean="0"/>
              <a:t>38</a:t>
            </a:fld>
            <a:endParaRPr lang="en-US"/>
          </a:p>
        </p:txBody>
      </p:sp>
      <p:pic>
        <p:nvPicPr>
          <p:cNvPr id="7" name="Picture 6">
            <a:extLst>
              <a:ext uri="{FF2B5EF4-FFF2-40B4-BE49-F238E27FC236}">
                <a16:creationId xmlns:a16="http://schemas.microsoft.com/office/drawing/2014/main" id="{2CC27649-DDC7-4C36-A6FF-1CD8C3EF98F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643813" y="1624614"/>
            <a:ext cx="3709986" cy="4247549"/>
          </a:xfrm>
          <a:prstGeom prst="rect">
            <a:avLst/>
          </a:prstGeom>
        </p:spPr>
      </p:pic>
      <p:sp>
        <p:nvSpPr>
          <p:cNvPr id="4" name="Footer Placeholder 4">
            <a:extLst>
              <a:ext uri="{FF2B5EF4-FFF2-40B4-BE49-F238E27FC236}">
                <a16:creationId xmlns:a16="http://schemas.microsoft.com/office/drawing/2014/main" id="{966F1B85-3DF5-1F28-65A6-8302718EB2C9}"/>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Prairie Creek Trail Development </a:t>
            </a:r>
          </a:p>
        </p:txBody>
      </p:sp>
    </p:spTree>
    <p:extLst>
      <p:ext uri="{BB962C8B-B14F-4D97-AF65-F5344CB8AC3E}">
        <p14:creationId xmlns:p14="http://schemas.microsoft.com/office/powerpoint/2010/main" val="1521121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0254-405C-4326-AF66-8EF21D2B0D27}"/>
              </a:ext>
            </a:extLst>
          </p:cNvPr>
          <p:cNvSpPr>
            <a:spLocks noGrp="1"/>
          </p:cNvSpPr>
          <p:nvPr>
            <p:ph type="title"/>
          </p:nvPr>
        </p:nvSpPr>
        <p:spPr>
          <a:xfrm>
            <a:off x="838200" y="470517"/>
            <a:ext cx="10515600" cy="991054"/>
          </a:xfrm>
        </p:spPr>
        <p:txBody>
          <a:bodyPr anchor="ctr">
            <a:normAutofit/>
          </a:bodyPr>
          <a:lstStyle/>
          <a:p>
            <a:r>
              <a:rPr lang="en-US" dirty="0"/>
              <a:t>Open Discussion</a:t>
            </a:r>
            <a:endParaRPr lang="en-US" sz="1200" b="0" dirty="0"/>
          </a:p>
        </p:txBody>
      </p:sp>
      <p:pic>
        <p:nvPicPr>
          <p:cNvPr id="7" name="Content Placeholder 6">
            <a:extLst>
              <a:ext uri="{FF2B5EF4-FFF2-40B4-BE49-F238E27FC236}">
                <a16:creationId xmlns:a16="http://schemas.microsoft.com/office/drawing/2014/main" id="{645802D7-C79B-4C62-A524-CF2D272DEF7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0833" r="10833"/>
          <a:stretch/>
        </p:blipFill>
        <p:spPr>
          <a:xfrm>
            <a:off x="838200" y="1624614"/>
            <a:ext cx="5181600" cy="4401613"/>
          </a:xfrm>
          <a:prstGeom prst="rect">
            <a:avLst/>
          </a:prstGeom>
          <a:noFill/>
        </p:spPr>
      </p:pic>
      <p:sp>
        <p:nvSpPr>
          <p:cNvPr id="3" name="Content Placeholder 2">
            <a:extLst>
              <a:ext uri="{FF2B5EF4-FFF2-40B4-BE49-F238E27FC236}">
                <a16:creationId xmlns:a16="http://schemas.microsoft.com/office/drawing/2014/main" id="{6381A0EA-3B08-4918-B4C9-502EFFA86A1A}"/>
              </a:ext>
            </a:extLst>
          </p:cNvPr>
          <p:cNvSpPr>
            <a:spLocks noGrp="1"/>
          </p:cNvSpPr>
          <p:nvPr>
            <p:ph sz="half" idx="2"/>
          </p:nvPr>
        </p:nvSpPr>
        <p:spPr>
          <a:xfrm>
            <a:off x="6543674" y="1624614"/>
            <a:ext cx="4810125" cy="4401613"/>
          </a:xfrm>
        </p:spPr>
        <p:txBody>
          <a:bodyPr>
            <a:normAutofit/>
          </a:bodyPr>
          <a:lstStyle/>
          <a:p>
            <a:r>
              <a:rPr lang="en-US" dirty="0"/>
              <a:t>Time to look at some of the topics that were added to today’s discussion at the onset of the workshop</a:t>
            </a:r>
          </a:p>
          <a:p>
            <a:r>
              <a:rPr lang="en-US" dirty="0"/>
              <a:t>Anything else to discuss?</a:t>
            </a:r>
          </a:p>
          <a:p>
            <a:r>
              <a:rPr lang="en-US" dirty="0"/>
              <a:t>Questions?</a:t>
            </a:r>
          </a:p>
        </p:txBody>
      </p:sp>
      <p:sp>
        <p:nvSpPr>
          <p:cNvPr id="6" name="Slide Number Placeholder 5">
            <a:extLst>
              <a:ext uri="{FF2B5EF4-FFF2-40B4-BE49-F238E27FC236}">
                <a16:creationId xmlns:a16="http://schemas.microsoft.com/office/drawing/2014/main" id="{13EDB455-60BF-46C7-B523-726BA8A3F0AE}"/>
              </a:ext>
            </a:extLst>
          </p:cNvPr>
          <p:cNvSpPr>
            <a:spLocks noGrp="1"/>
          </p:cNvSpPr>
          <p:nvPr>
            <p:ph type="sldNum" sz="quarter" idx="12"/>
          </p:nvPr>
        </p:nvSpPr>
        <p:spPr>
          <a:xfrm>
            <a:off x="5803542" y="6541017"/>
            <a:ext cx="584915" cy="147628"/>
          </a:xfrm>
        </p:spPr>
        <p:txBody>
          <a:bodyPr anchor="ctr">
            <a:normAutofit/>
          </a:bodyPr>
          <a:lstStyle/>
          <a:p>
            <a:pPr>
              <a:lnSpc>
                <a:spcPct val="90000"/>
              </a:lnSpc>
              <a:spcAft>
                <a:spcPts val="600"/>
              </a:spcAft>
            </a:pPr>
            <a:fld id="{D420D0A5-1AA4-4280-936A-8669868632FD}" type="slidenum">
              <a:rPr lang="en-US" sz="1000" smtClean="0"/>
              <a:pPr>
                <a:lnSpc>
                  <a:spcPct val="90000"/>
                </a:lnSpc>
                <a:spcAft>
                  <a:spcPts val="600"/>
                </a:spcAft>
              </a:pPr>
              <a:t>39</a:t>
            </a:fld>
            <a:endParaRPr lang="en-US" sz="1000"/>
          </a:p>
        </p:txBody>
      </p:sp>
      <p:sp>
        <p:nvSpPr>
          <p:cNvPr id="8" name="Footer Placeholder 4">
            <a:extLst>
              <a:ext uri="{FF2B5EF4-FFF2-40B4-BE49-F238E27FC236}">
                <a16:creationId xmlns:a16="http://schemas.microsoft.com/office/drawing/2014/main" id="{4D27F614-17C4-4DC7-A4E4-D944F83570BA}"/>
              </a:ext>
            </a:extLst>
          </p:cNvPr>
          <p:cNvSpPr txBox="1">
            <a:spLocks/>
          </p:cNvSpPr>
          <p:nvPr/>
        </p:nvSpPr>
        <p:spPr>
          <a:xfrm>
            <a:off x="487903" y="6308498"/>
            <a:ext cx="4796307" cy="147628"/>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Prairie Creek Trail Development</a:t>
            </a:r>
          </a:p>
        </p:txBody>
      </p:sp>
    </p:spTree>
    <p:extLst>
      <p:ext uri="{BB962C8B-B14F-4D97-AF65-F5344CB8AC3E}">
        <p14:creationId xmlns:p14="http://schemas.microsoft.com/office/powerpoint/2010/main" val="2218951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7475AD-3165-42FD-9C79-3A85426EA867}"/>
              </a:ext>
            </a:extLst>
          </p:cNvPr>
          <p:cNvSpPr>
            <a:spLocks noGrp="1"/>
          </p:cNvSpPr>
          <p:nvPr>
            <p:ph type="sldNum" sz="quarter" idx="12"/>
          </p:nvPr>
        </p:nvSpPr>
        <p:spPr/>
        <p:txBody>
          <a:bodyPr/>
          <a:lstStyle/>
          <a:p>
            <a:fld id="{D420D0A5-1AA4-4280-936A-8669868632FD}" type="slidenum">
              <a:rPr lang="en-US" smtClean="0"/>
              <a:t>40</a:t>
            </a:fld>
            <a:endParaRPr lang="en-US"/>
          </a:p>
        </p:txBody>
      </p:sp>
    </p:spTree>
    <p:extLst>
      <p:ext uri="{BB962C8B-B14F-4D97-AF65-F5344CB8AC3E}">
        <p14:creationId xmlns:p14="http://schemas.microsoft.com/office/powerpoint/2010/main" val="2027811918"/>
      </p:ext>
    </p:extLst>
  </p:cSld>
  <p:clrMapOvr>
    <a:masterClrMapping/>
  </p:clrMapOvr>
</p:sld>
</file>

<file path=ppt/theme/theme1.xml><?xml version="1.0" encoding="utf-8"?>
<a:theme xmlns:a="http://schemas.openxmlformats.org/drawingml/2006/main" name="Title - Master - Blue">
  <a:themeElements>
    <a:clrScheme name="Council Presentation Theme">
      <a:dk1>
        <a:srgbClr val="000000"/>
      </a:dk1>
      <a:lt1>
        <a:sysClr val="window" lastClr="FFFFFF"/>
      </a:lt1>
      <a:dk2>
        <a:srgbClr val="5F6C70"/>
      </a:dk2>
      <a:lt2>
        <a:srgbClr val="CED5D8"/>
      </a:lt2>
      <a:accent1>
        <a:srgbClr val="09376B"/>
      </a:accent1>
      <a:accent2>
        <a:srgbClr val="18637B"/>
      </a:accent2>
      <a:accent3>
        <a:srgbClr val="309AAD"/>
      </a:accent3>
      <a:accent4>
        <a:srgbClr val="165751"/>
      </a:accent4>
      <a:accent5>
        <a:srgbClr val="3B8D61"/>
      </a:accent5>
      <a:accent6>
        <a:srgbClr val="94BF6E"/>
      </a:accent6>
      <a:hlink>
        <a:srgbClr val="09376B"/>
      </a:hlink>
      <a:folHlink>
        <a:srgbClr val="309A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WB Council Presentation Template 2021  -  Read-Only" id="{70327EE9-FB2E-4A0B-B9B1-6C5748355CA5}" vid="{4CFC7635-90C4-4C3A-9326-987003B95F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6CCEF507FDE74687ED5F6F0B420594" ma:contentTypeVersion="16" ma:contentTypeDescription="Create a new document." ma:contentTypeScope="" ma:versionID="f822d026f358baec06c907ce5fffc5d0">
  <xsd:schema xmlns:xsd="http://www.w3.org/2001/XMLSchema" xmlns:xs="http://www.w3.org/2001/XMLSchema" xmlns:p="http://schemas.microsoft.com/office/2006/metadata/properties" xmlns:ns2="01e2c05e-34b0-42be-91e5-03a2789112d2" xmlns:ns3="38878db5-cf44-4441-b246-619a46e13b09" targetNamespace="http://schemas.microsoft.com/office/2006/metadata/properties" ma:root="true" ma:fieldsID="322ec917d463477083a5e0da7a138e57" ns2:_="" ns3:_="">
    <xsd:import namespace="01e2c05e-34b0-42be-91e5-03a2789112d2"/>
    <xsd:import namespace="38878db5-cf44-4441-b246-619a46e13b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e2c05e-34b0-42be-91e5-03a2789112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8667eef-2a31-4a66-9459-c0a040f6c6d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8878db5-cf44-4441-b246-619a46e13b0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670d400-3c7f-4805-a50e-b55d01d7d540}" ma:internalName="TaxCatchAll" ma:showField="CatchAllData" ma:web="38878db5-cf44-4441-b246-619a46e13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8878db5-cf44-4441-b246-619a46e13b09" xsi:nil="true"/>
    <lcf76f155ced4ddcb4097134ff3c332f xmlns="01e2c05e-34b0-42be-91e5-03a2789112d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83F5603-54B4-4596-8CFC-6555C5317E0D}">
  <ds:schemaRefs>
    <ds:schemaRef ds:uri="01e2c05e-34b0-42be-91e5-03a2789112d2"/>
    <ds:schemaRef ds:uri="38878db5-cf44-4441-b246-619a46e13b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03F94DD-EB02-47DF-ADE7-59DE928B4A7F}">
  <ds:schemaRefs>
    <ds:schemaRef ds:uri="http://schemas.microsoft.com/sharepoint/v3/contenttype/forms"/>
  </ds:schemaRefs>
</ds:datastoreItem>
</file>

<file path=customXml/itemProps3.xml><?xml version="1.0" encoding="utf-8"?>
<ds:datastoreItem xmlns:ds="http://schemas.openxmlformats.org/officeDocument/2006/customXml" ds:itemID="{F462C163-D230-409C-AA27-C04072B2147B}">
  <ds:schemaRefs>
    <ds:schemaRef ds:uri="01e2c05e-34b0-42be-91e5-03a2789112d2"/>
    <ds:schemaRef ds:uri="38878db5-cf44-4441-b246-619a46e13b09"/>
    <ds:schemaRef ds:uri="a338deb4-19ef-456a-9093-cf9d692c64b8"/>
    <ds:schemaRef ds:uri="bb88d03d-8995-4ced-8a93-6dd35b0e03f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177</TotalTime>
  <Words>747</Words>
  <Application>Microsoft Office PowerPoint</Application>
  <PresentationFormat>Widescreen</PresentationFormat>
  <Paragraphs>120</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Title - Master - Blue</vt:lpstr>
      <vt:lpstr>Prairie Creek Trail Development Public &amp; Stakeholder Engagement</vt:lpstr>
      <vt:lpstr>Please note, this session is being recorded so that it can be shared on the Participate Wood Buffalo project page.</vt:lpstr>
      <vt:lpstr>Session Summary</vt:lpstr>
      <vt:lpstr>Introductions</vt:lpstr>
      <vt:lpstr>About the Project</vt:lpstr>
      <vt:lpstr>Project Goals</vt:lpstr>
      <vt:lpstr>ACTIVITY: Project Goals</vt:lpstr>
      <vt:lpstr>Study Process</vt:lpstr>
      <vt:lpstr>Site Constraints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Site Constraints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Preferred Trail Alignment</vt:lpstr>
      <vt:lpstr>Next Steps</vt:lpstr>
      <vt:lpstr>Open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RMWB Urban Service Area OHV Strategic Plan Council Overview</dc:title>
  <dc:creator>Cheryl Viegas</dc:creator>
  <cp:lastModifiedBy>Cassandra Dell'Aquila</cp:lastModifiedBy>
  <cp:revision>10</cp:revision>
  <dcterms:created xsi:type="dcterms:W3CDTF">2022-06-03T20:40:21Z</dcterms:created>
  <dcterms:modified xsi:type="dcterms:W3CDTF">2022-12-14T16:59:42Z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0x010100086CCEF507FDE74687ED5F6F0B420594</vt:lpwstr>
  </property>
  <property fmtid="{D5CDD505-2E9C-101B-9397-08002B2CF9AE}" pid="3" name="MediaServiceImageTags">
    <vt:lpwstr/>
  </property>
</Properties>
</file>