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5544800" cy="10058400"/>
  <p:notesSz cx="15544800" cy="100584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5382" y="-1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9113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65860" y="3118104"/>
            <a:ext cx="13213080" cy="2112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31720" y="5632704"/>
            <a:ext cx="10881359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77240" y="2313432"/>
            <a:ext cx="6761988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005571" y="2313432"/>
            <a:ext cx="6761988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7/14/2020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7/14/2020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7/14/2020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5544800" cy="10058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329565" y="6377481"/>
            <a:ext cx="378293" cy="1067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329565" y="8180789"/>
            <a:ext cx="443275" cy="1044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4463034" y="3109862"/>
            <a:ext cx="3564768" cy="1090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324993" y="5630247"/>
            <a:ext cx="475786" cy="1044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329565" y="6375160"/>
            <a:ext cx="907431" cy="1090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k object 22"/>
          <p:cNvSpPr/>
          <p:nvPr/>
        </p:nvSpPr>
        <p:spPr>
          <a:xfrm>
            <a:off x="329565" y="7737466"/>
            <a:ext cx="1301976" cy="1021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k object 23"/>
          <p:cNvSpPr/>
          <p:nvPr/>
        </p:nvSpPr>
        <p:spPr>
          <a:xfrm>
            <a:off x="329565" y="8176146"/>
            <a:ext cx="935380" cy="1090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k object 24"/>
          <p:cNvSpPr/>
          <p:nvPr/>
        </p:nvSpPr>
        <p:spPr>
          <a:xfrm>
            <a:off x="4514088" y="4451272"/>
            <a:ext cx="5033841" cy="10675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k object 25"/>
          <p:cNvSpPr/>
          <p:nvPr/>
        </p:nvSpPr>
        <p:spPr>
          <a:xfrm>
            <a:off x="4514088" y="5980698"/>
            <a:ext cx="3012372" cy="1090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k object 26"/>
          <p:cNvSpPr/>
          <p:nvPr/>
        </p:nvSpPr>
        <p:spPr>
          <a:xfrm>
            <a:off x="4509389" y="7261782"/>
            <a:ext cx="3218967" cy="10675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k object 27"/>
          <p:cNvSpPr/>
          <p:nvPr/>
        </p:nvSpPr>
        <p:spPr>
          <a:xfrm>
            <a:off x="2371979" y="524490"/>
            <a:ext cx="44095" cy="8587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k object 28"/>
          <p:cNvSpPr/>
          <p:nvPr/>
        </p:nvSpPr>
        <p:spPr>
          <a:xfrm>
            <a:off x="0" y="40614"/>
            <a:ext cx="15544800" cy="0"/>
          </a:xfrm>
          <a:custGeom>
            <a:avLst/>
            <a:gdLst/>
            <a:ahLst/>
            <a:cxnLst/>
            <a:rect l="l" t="t" r="r" b="b"/>
            <a:pathLst>
              <a:path w="15544800">
                <a:moveTo>
                  <a:pt x="0" y="0"/>
                </a:moveTo>
                <a:lnTo>
                  <a:pt x="15544800" y="0"/>
                </a:lnTo>
              </a:path>
            </a:pathLst>
          </a:custGeom>
          <a:ln w="3175">
            <a:solidFill>
              <a:srgbClr val="04040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k object 29"/>
          <p:cNvSpPr/>
          <p:nvPr/>
        </p:nvSpPr>
        <p:spPr>
          <a:xfrm>
            <a:off x="334196" y="7520592"/>
            <a:ext cx="222885" cy="0"/>
          </a:xfrm>
          <a:custGeom>
            <a:avLst/>
            <a:gdLst/>
            <a:ahLst/>
            <a:cxnLst/>
            <a:rect l="l" t="t" r="r" b="b"/>
            <a:pathLst>
              <a:path w="222884">
                <a:moveTo>
                  <a:pt x="0" y="0"/>
                </a:moveTo>
                <a:lnTo>
                  <a:pt x="222798" y="0"/>
                </a:lnTo>
              </a:path>
            </a:pathLst>
          </a:custGeom>
          <a:ln w="6962">
            <a:solidFill>
              <a:srgbClr val="04040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7240" y="402335"/>
            <a:ext cx="13990319" cy="16093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7240" y="2313432"/>
            <a:ext cx="13990319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285232" y="9354312"/>
            <a:ext cx="4974335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77240" y="9354312"/>
            <a:ext cx="3575304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92256" y="9354312"/>
            <a:ext cx="3575304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019" y="499566"/>
            <a:ext cx="203606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85" dirty="0">
                <a:solidFill>
                  <a:srgbClr val="293A40"/>
                </a:solidFill>
                <a:latin typeface="Arial"/>
                <a:cs typeface="Arial"/>
              </a:rPr>
              <a:t>REGIONAL</a:t>
            </a:r>
            <a:r>
              <a:rPr sz="800" spc="105" dirty="0">
                <a:solidFill>
                  <a:srgbClr val="293A40"/>
                </a:solidFill>
                <a:latin typeface="Arial"/>
                <a:cs typeface="Arial"/>
              </a:rPr>
              <a:t> </a:t>
            </a:r>
            <a:r>
              <a:rPr sz="800" spc="150" dirty="0">
                <a:solidFill>
                  <a:srgbClr val="293A40"/>
                </a:solidFill>
                <a:latin typeface="Arial"/>
                <a:cs typeface="Arial"/>
              </a:rPr>
              <a:t>MUNICIPA</a:t>
            </a:r>
            <a:r>
              <a:rPr lang="en-US" sz="800" spc="150" dirty="0">
                <a:solidFill>
                  <a:srgbClr val="293A40"/>
                </a:solidFill>
                <a:latin typeface="Arial"/>
                <a:cs typeface="Arial"/>
              </a:rPr>
              <a:t>LITY</a:t>
            </a:r>
          </a:p>
          <a:p>
            <a:pPr marL="12700">
              <a:lnSpc>
                <a:spcPct val="100000"/>
              </a:lnSpc>
            </a:pPr>
            <a:r>
              <a:rPr lang="en-US" sz="800" spc="150" dirty="0">
                <a:solidFill>
                  <a:srgbClr val="293A40"/>
                </a:solidFill>
                <a:latin typeface="Arial"/>
                <a:cs typeface="Arial"/>
              </a:rPr>
              <a:t>OF WOOD BUFFALO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9052" y="1150386"/>
            <a:ext cx="15012035" cy="1608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16960">
              <a:lnSpc>
                <a:spcPct val="100000"/>
              </a:lnSpc>
            </a:pPr>
            <a:r>
              <a:rPr sz="1650" spc="125" dirty="0">
                <a:solidFill>
                  <a:srgbClr val="FBFBFA"/>
                </a:solidFill>
                <a:latin typeface="Verdana"/>
                <a:cs typeface="Verdana"/>
              </a:rPr>
              <a:t>Roa</a:t>
            </a:r>
            <a:r>
              <a:rPr sz="1650" spc="130" dirty="0">
                <a:solidFill>
                  <a:srgbClr val="FBFBFA"/>
                </a:solidFill>
                <a:latin typeface="Verdana"/>
                <a:cs typeface="Verdana"/>
              </a:rPr>
              <a:t>d</a:t>
            </a:r>
            <a:r>
              <a:rPr sz="1650" spc="165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160" dirty="0">
                <a:solidFill>
                  <a:srgbClr val="FBFBFA"/>
                </a:solidFill>
                <a:latin typeface="Verdana"/>
                <a:cs typeface="Verdana"/>
              </a:rPr>
              <a:t>t</a:t>
            </a:r>
            <a:r>
              <a:rPr sz="1650" spc="260" dirty="0">
                <a:solidFill>
                  <a:srgbClr val="FBFBFA"/>
                </a:solidFill>
                <a:latin typeface="Verdana"/>
                <a:cs typeface="Verdana"/>
              </a:rPr>
              <a:t>o</a:t>
            </a:r>
            <a:r>
              <a:rPr sz="1650" spc="150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135" dirty="0">
                <a:solidFill>
                  <a:srgbClr val="FBFBFA"/>
                </a:solidFill>
                <a:latin typeface="Verdana"/>
                <a:cs typeface="Verdana"/>
              </a:rPr>
              <a:t>Resilienc</a:t>
            </a:r>
            <a:r>
              <a:rPr sz="1650" spc="175" dirty="0">
                <a:solidFill>
                  <a:srgbClr val="FBFBFA"/>
                </a:solidFill>
                <a:latin typeface="Verdana"/>
                <a:cs typeface="Verdana"/>
              </a:rPr>
              <a:t>e</a:t>
            </a:r>
            <a:r>
              <a:rPr sz="1650" spc="-65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520" dirty="0">
                <a:solidFill>
                  <a:srgbClr val="FBFBFA"/>
                </a:solidFill>
                <a:latin typeface="Verdana"/>
                <a:cs typeface="Verdana"/>
              </a:rPr>
              <a:t>-</a:t>
            </a:r>
            <a:r>
              <a:rPr sz="1650" spc="150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325" dirty="0">
                <a:solidFill>
                  <a:srgbClr val="FBFBFA"/>
                </a:solidFill>
                <a:latin typeface="Verdana"/>
                <a:cs typeface="Verdana"/>
              </a:rPr>
              <a:t>RMW</a:t>
            </a:r>
            <a:r>
              <a:rPr sz="1650" spc="270" dirty="0">
                <a:solidFill>
                  <a:srgbClr val="FBFBFA"/>
                </a:solidFill>
                <a:latin typeface="Verdana"/>
                <a:cs typeface="Verdana"/>
              </a:rPr>
              <a:t>B</a:t>
            </a:r>
            <a:r>
              <a:rPr sz="1650" spc="85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175" dirty="0">
                <a:solidFill>
                  <a:srgbClr val="FBFBFA"/>
                </a:solidFill>
                <a:latin typeface="Verdana"/>
                <a:cs typeface="Verdana"/>
              </a:rPr>
              <a:t>2020</a:t>
            </a:r>
            <a:r>
              <a:rPr sz="1650" spc="140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130" dirty="0">
                <a:solidFill>
                  <a:srgbClr val="FBFBFA"/>
                </a:solidFill>
                <a:latin typeface="Verdana"/>
                <a:cs typeface="Verdana"/>
              </a:rPr>
              <a:t>Floo</a:t>
            </a:r>
            <a:r>
              <a:rPr sz="1650" spc="160" dirty="0">
                <a:solidFill>
                  <a:srgbClr val="FBFBFA"/>
                </a:solidFill>
                <a:latin typeface="Verdana"/>
                <a:cs typeface="Verdana"/>
              </a:rPr>
              <a:t>d</a:t>
            </a:r>
            <a:r>
              <a:rPr sz="1650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-235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150" dirty="0">
                <a:solidFill>
                  <a:srgbClr val="FBFBFA"/>
                </a:solidFill>
                <a:latin typeface="Verdana"/>
                <a:cs typeface="Verdana"/>
              </a:rPr>
              <a:t>Recovery</a:t>
            </a:r>
            <a:r>
              <a:rPr sz="1650" spc="110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170" dirty="0">
                <a:solidFill>
                  <a:srgbClr val="FBFBFA"/>
                </a:solidFill>
                <a:latin typeface="Verdana"/>
                <a:cs typeface="Verdana"/>
              </a:rPr>
              <a:t>Campaig</a:t>
            </a:r>
            <a:r>
              <a:rPr sz="1650" spc="175" dirty="0">
                <a:solidFill>
                  <a:srgbClr val="FBFBFA"/>
                </a:solidFill>
                <a:latin typeface="Verdana"/>
                <a:cs typeface="Verdana"/>
              </a:rPr>
              <a:t>n</a:t>
            </a:r>
            <a:r>
              <a:rPr sz="1650" spc="155" dirty="0">
                <a:solidFill>
                  <a:srgbClr val="FBFBFA"/>
                </a:solidFill>
                <a:latin typeface="Verdana"/>
                <a:cs typeface="Verdana"/>
              </a:rPr>
              <a:t> </a:t>
            </a:r>
            <a:r>
              <a:rPr sz="1650" spc="140" dirty="0">
                <a:solidFill>
                  <a:srgbClr val="FBFBFA"/>
                </a:solidFill>
                <a:latin typeface="Verdana"/>
                <a:cs typeface="Verdana"/>
              </a:rPr>
              <a:t>Plan</a:t>
            </a:r>
            <a:endParaRPr sz="1650" dirty="0">
              <a:latin typeface="Verdana"/>
              <a:cs typeface="Verdana"/>
            </a:endParaRPr>
          </a:p>
          <a:p>
            <a:pPr marR="33020" algn="ctr">
              <a:lnSpc>
                <a:spcPct val="100000"/>
              </a:lnSpc>
              <a:spcBef>
                <a:spcPts val="980"/>
              </a:spcBef>
            </a:pPr>
            <a:r>
              <a:rPr sz="1100" spc="-50" dirty="0">
                <a:solidFill>
                  <a:srgbClr val="040404"/>
                </a:solidFill>
                <a:latin typeface="Verdana"/>
                <a:cs typeface="Verdana"/>
              </a:rPr>
              <a:t>Our</a:t>
            </a:r>
            <a:r>
              <a:rPr sz="1100" spc="-14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040404"/>
                </a:solidFill>
                <a:latin typeface="Verdana"/>
                <a:cs typeface="Verdana"/>
              </a:rPr>
              <a:t>Story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date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202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0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is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characterize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b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unique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combinatio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challenge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fo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resident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Regiona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-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Municipalit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35" dirty="0">
                <a:solidFill>
                  <a:srgbClr val="050505"/>
                </a:solidFill>
                <a:latin typeface="Verdana"/>
                <a:cs typeface="Verdana"/>
              </a:rPr>
              <a:t>Woo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Buffal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(RMWB)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Thes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include:</a:t>
            </a:r>
            <a:endParaRPr sz="6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"/>
              </a:spcBef>
            </a:pPr>
            <a:endParaRPr sz="500" dirty="0">
              <a:latin typeface="Times New Roman"/>
              <a:cs typeface="Times New Roman"/>
            </a:endParaRPr>
          </a:p>
          <a:p>
            <a:pPr marL="105410" indent="-85725">
              <a:lnSpc>
                <a:spcPct val="100000"/>
              </a:lnSpc>
              <a:buClr>
                <a:srgbClr val="050507"/>
              </a:buClr>
              <a:buSzPct val="33333"/>
              <a:buFont typeface="Times New Roman"/>
              <a:buChar char="•"/>
              <a:tabLst>
                <a:tab pos="106045" algn="l"/>
              </a:tabLst>
            </a:pP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A</a:t>
            </a:r>
            <a:r>
              <a:rPr sz="600" spc="-1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collaps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i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n</a:t>
            </a:r>
            <a:r>
              <a:rPr sz="600" spc="-3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globa</a:t>
            </a:r>
            <a:r>
              <a:rPr sz="600" spc="40" dirty="0">
                <a:solidFill>
                  <a:srgbClr val="050507"/>
                </a:solidFill>
                <a:latin typeface="Verdana"/>
                <a:cs typeface="Verdana"/>
              </a:rPr>
              <a:t>l</a:t>
            </a:r>
            <a:r>
              <a:rPr sz="600" spc="-2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oil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40" dirty="0">
                <a:solidFill>
                  <a:srgbClr val="050507"/>
                </a:solidFill>
                <a:latin typeface="Verdana"/>
                <a:cs typeface="Verdana"/>
              </a:rPr>
              <a:t>prices;</a:t>
            </a:r>
            <a:endParaRPr sz="6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Clr>
                <a:srgbClr val="050507"/>
              </a:buClr>
              <a:buFont typeface="Times New Roman"/>
              <a:buChar char="•"/>
            </a:pPr>
            <a:endParaRPr sz="450" dirty="0">
              <a:latin typeface="Times New Roman"/>
              <a:cs typeface="Times New Roman"/>
            </a:endParaRPr>
          </a:p>
          <a:p>
            <a:pPr marL="99060" indent="-81915">
              <a:lnSpc>
                <a:spcPct val="100000"/>
              </a:lnSpc>
              <a:buClr>
                <a:srgbClr val="050507"/>
              </a:buClr>
              <a:buSzPct val="33333"/>
              <a:buFont typeface="Times New Roman"/>
              <a:buChar char="•"/>
              <a:tabLst>
                <a:tab pos="99695" algn="l"/>
              </a:tabLst>
            </a:pP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Stat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-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4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f</a:t>
            </a:r>
            <a:r>
              <a:rPr sz="600" spc="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Loca</a:t>
            </a:r>
            <a:r>
              <a:rPr sz="600" spc="35" dirty="0">
                <a:solidFill>
                  <a:srgbClr val="040505"/>
                </a:solidFill>
                <a:latin typeface="Verdana"/>
                <a:cs typeface="Verdana"/>
              </a:rPr>
              <a:t>l</a:t>
            </a:r>
            <a:r>
              <a:rPr sz="600" spc="-7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Emergenc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y</a:t>
            </a:r>
            <a:r>
              <a:rPr sz="600" spc="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(SOLE)</a:t>
            </a:r>
            <a:r>
              <a:rPr sz="600" spc="-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declare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-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for</a:t>
            </a:r>
            <a:r>
              <a:rPr sz="600" spc="-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ongoin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g</a:t>
            </a:r>
            <a:r>
              <a:rPr sz="600" spc="-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COVID-1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9</a:t>
            </a:r>
            <a:r>
              <a:rPr sz="600" spc="-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pandemic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;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-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a</a:t>
            </a:r>
            <a:endParaRPr sz="6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50507"/>
              </a:buClr>
              <a:buFont typeface="Times New Roman"/>
              <a:buChar char="•"/>
            </a:pPr>
            <a:endParaRPr sz="450" dirty="0">
              <a:latin typeface="Times New Roman"/>
              <a:cs typeface="Times New Roman"/>
            </a:endParaRPr>
          </a:p>
          <a:p>
            <a:pPr marL="102870" indent="-85725">
              <a:lnSpc>
                <a:spcPct val="100000"/>
              </a:lnSpc>
              <a:buClr>
                <a:srgbClr val="050507"/>
              </a:buClr>
              <a:buSzPct val="33333"/>
              <a:buFont typeface="Times New Roman"/>
              <a:buChar char="•"/>
              <a:tabLst>
                <a:tab pos="103505" algn="l"/>
              </a:tabLst>
            </a:pP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SOL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declare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for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Apri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202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0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ic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ja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-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flooding,</a:t>
            </a:r>
            <a:r>
              <a:rPr sz="600" spc="-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which</a:t>
            </a:r>
            <a:r>
              <a:rPr sz="600" spc="-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resulted</a:t>
            </a:r>
            <a:r>
              <a:rPr sz="600" spc="-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i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the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evacuatio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approximatel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13,000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resident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damage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mor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tha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1,20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0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structures.</a:t>
            </a:r>
            <a:endParaRPr sz="600" dirty="0">
              <a:latin typeface="Verdana"/>
              <a:cs typeface="Verdana"/>
            </a:endParaRPr>
          </a:p>
          <a:p>
            <a:pPr marL="25400" marR="5080" indent="-1905">
              <a:lnSpc>
                <a:spcPct val="137000"/>
              </a:lnSpc>
              <a:spcBef>
                <a:spcPts val="309"/>
              </a:spcBef>
            </a:pP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Layere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int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abov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i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sustaine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downwar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pressur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regiona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provincia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economies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wel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enduring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historica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impacts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floodin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event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i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1997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201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3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couple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wit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h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ongoin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fro</a:t>
            </a:r>
            <a:r>
              <a:rPr sz="600" spc="18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201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6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Hors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Rive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Wildfire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Thes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provid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backdro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p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continue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economic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social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and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 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disaste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ris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k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region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I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short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municipalit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ha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experience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compoundin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concurren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crise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whic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h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hav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furthe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reinforce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nee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for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comprehensiv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resilienc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progra</a:t>
            </a:r>
            <a:r>
              <a:rPr sz="600" spc="15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foste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long-ter</a:t>
            </a:r>
            <a:r>
              <a:rPr sz="600" spc="15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socia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sustainabilit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withi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region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municipalit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shoul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addres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primar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objective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withi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Social,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Built,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Economic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Natura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-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ke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actio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area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describe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belo</a:t>
            </a:r>
            <a:r>
              <a:rPr sz="600" spc="155" dirty="0">
                <a:solidFill>
                  <a:srgbClr val="050505"/>
                </a:solidFill>
                <a:latin typeface="Verdana"/>
                <a:cs typeface="Verdana"/>
              </a:rPr>
              <a:t>w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mitigat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hazard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tha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wil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continu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threate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long-ter</a:t>
            </a:r>
            <a:r>
              <a:rPr sz="600" spc="15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viabilit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region.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306804" y="1244966"/>
            <a:ext cx="1069340" cy="109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spc="114" dirty="0">
                <a:solidFill>
                  <a:srgbClr val="E7ECF1"/>
                </a:solidFill>
                <a:latin typeface="Arial"/>
                <a:cs typeface="Arial"/>
              </a:rPr>
              <a:t>vers1on40datedJunelü</a:t>
            </a:r>
            <a:r>
              <a:rPr sz="600" spc="292" baseline="34722" dirty="0">
                <a:solidFill>
                  <a:srgbClr val="E7ECF1"/>
                </a:solidFill>
                <a:latin typeface="Arial"/>
                <a:cs typeface="Arial"/>
              </a:rPr>
              <a:t>"</a:t>
            </a:r>
            <a:r>
              <a:rPr sz="400" spc="120" dirty="0">
                <a:solidFill>
                  <a:srgbClr val="E7ECF1"/>
                </a:solidFill>
                <a:latin typeface="Arial"/>
                <a:cs typeface="Arial"/>
              </a:rPr>
              <a:t>,2º2º</a:t>
            </a:r>
            <a:endParaRPr sz="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038" y="2902941"/>
            <a:ext cx="2773680" cy="1332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7710">
              <a:lnSpc>
                <a:spcPct val="100000"/>
              </a:lnSpc>
            </a:pPr>
            <a:r>
              <a:rPr sz="1100" spc="-95" dirty="0">
                <a:solidFill>
                  <a:srgbClr val="040404"/>
                </a:solidFill>
                <a:latin typeface="Verdana"/>
                <a:cs typeface="Verdana"/>
              </a:rPr>
              <a:t>Campaig</a:t>
            </a:r>
            <a:r>
              <a:rPr sz="1100" spc="-85" dirty="0">
                <a:solidFill>
                  <a:srgbClr val="040404"/>
                </a:solidFill>
                <a:latin typeface="Verdana"/>
                <a:cs typeface="Verdana"/>
              </a:rPr>
              <a:t>n</a:t>
            </a:r>
            <a:r>
              <a:rPr sz="1100" spc="7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1100" spc="-65" dirty="0">
                <a:solidFill>
                  <a:srgbClr val="040404"/>
                </a:solidFill>
                <a:latin typeface="Verdana"/>
                <a:cs typeface="Verdana"/>
              </a:rPr>
              <a:t>Pla</a:t>
            </a:r>
            <a:r>
              <a:rPr sz="1100" spc="-70" dirty="0">
                <a:solidFill>
                  <a:srgbClr val="040404"/>
                </a:solidFill>
                <a:latin typeface="Verdana"/>
                <a:cs typeface="Verdana"/>
              </a:rPr>
              <a:t>n</a:t>
            </a:r>
            <a:r>
              <a:rPr sz="1100" spc="-1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1100" spc="-40" dirty="0">
                <a:solidFill>
                  <a:srgbClr val="040404"/>
                </a:solidFill>
                <a:latin typeface="Verdana"/>
                <a:cs typeface="Verdana"/>
              </a:rPr>
              <a:t>lntent</a:t>
            </a:r>
            <a:endParaRPr sz="1100" dirty="0">
              <a:latin typeface="Verdana"/>
              <a:cs typeface="Verdana"/>
            </a:endParaRPr>
          </a:p>
          <a:p>
            <a:pPr marL="12700" marR="5080" indent="3175">
              <a:lnSpc>
                <a:spcPct val="152200"/>
              </a:lnSpc>
              <a:spcBef>
                <a:spcPts val="380"/>
              </a:spcBef>
            </a:pP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inten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thi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pla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is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provid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strategic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high-level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guidanc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single-page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-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effectivel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orientin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-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reader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community'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efforts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creates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common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understandin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the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disaster'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impac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and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complexit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amongs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numerou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stakeholders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aligns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efforts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support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coordinatio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between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numerou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stakeholders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highlight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nee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for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coordinatin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deliver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existing,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relate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projects.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197" y="4283556"/>
            <a:ext cx="2795270" cy="155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810">
              <a:lnSpc>
                <a:spcPct val="152300"/>
              </a:lnSpc>
            </a:pP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pla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n</a:t>
            </a:r>
            <a:r>
              <a:rPr sz="600" spc="-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reflect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-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learning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-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fro</a:t>
            </a:r>
            <a:r>
              <a:rPr sz="600" spc="185" dirty="0">
                <a:solidFill>
                  <a:srgbClr val="040505"/>
                </a:solidFill>
                <a:latin typeface="Verdana"/>
                <a:cs typeface="Verdana"/>
              </a:rPr>
              <a:t>m</a:t>
            </a:r>
            <a:r>
              <a:rPr sz="600" spc="-4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the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201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6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Hors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River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Wildfire,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historica</a:t>
            </a:r>
            <a:r>
              <a:rPr sz="600" spc="45" dirty="0">
                <a:solidFill>
                  <a:srgbClr val="040505"/>
                </a:solidFill>
                <a:latin typeface="Verdana"/>
                <a:cs typeface="Verdana"/>
              </a:rPr>
              <a:t>l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-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event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withi</a:t>
            </a:r>
            <a:r>
              <a:rPr sz="600" spc="114" dirty="0">
                <a:solidFill>
                  <a:srgbClr val="040505"/>
                </a:solidFill>
                <a:latin typeface="Verdana"/>
                <a:cs typeface="Verdana"/>
              </a:rPr>
              <a:t>n</a:t>
            </a:r>
            <a:r>
              <a:rPr sz="600" spc="-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province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,</a:t>
            </a:r>
            <a:r>
              <a:rPr sz="600" spc="-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the</a:t>
            </a:r>
            <a:r>
              <a:rPr sz="600" spc="4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ongoin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g</a:t>
            </a:r>
            <a:r>
              <a:rPr sz="600" spc="-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developmen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-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4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f</a:t>
            </a:r>
            <a:r>
              <a:rPr sz="600" spc="-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55" dirty="0">
                <a:solidFill>
                  <a:srgbClr val="040505"/>
                </a:solidFill>
                <a:latin typeface="Verdana"/>
                <a:cs typeface="Verdana"/>
              </a:rPr>
              <a:t>RMW</a:t>
            </a:r>
            <a:r>
              <a:rPr sz="600" spc="140" dirty="0">
                <a:solidFill>
                  <a:srgbClr val="040505"/>
                </a:solidFill>
                <a:latin typeface="Verdana"/>
                <a:cs typeface="Verdana"/>
              </a:rPr>
              <a:t>B</a:t>
            </a:r>
            <a:r>
              <a:rPr sz="600" spc="-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Community</a:t>
            </a:r>
            <a:r>
              <a:rPr sz="600" spc="-4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Resilience</a:t>
            </a:r>
            <a:r>
              <a:rPr sz="600" spc="4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Strategy</a:t>
            </a:r>
            <a:r>
              <a:rPr sz="600" spc="45" dirty="0">
                <a:solidFill>
                  <a:srgbClr val="040505"/>
                </a:solidFill>
                <a:latin typeface="Verdana"/>
                <a:cs typeface="Verdana"/>
              </a:rPr>
              <a:t>,</a:t>
            </a:r>
            <a:r>
              <a:rPr sz="600" spc="-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changin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g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-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polic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y</a:t>
            </a:r>
            <a:r>
              <a:rPr sz="600" spc="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landscap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for</a:t>
            </a:r>
            <a:r>
              <a:rPr sz="600" spc="-4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disaster­</a:t>
            </a:r>
            <a:r>
              <a:rPr sz="600" spc="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relate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-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financia!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support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-9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5" dirty="0">
                <a:solidFill>
                  <a:srgbClr val="040505"/>
                </a:solidFill>
                <a:latin typeface="Verdana"/>
                <a:cs typeface="Verdana"/>
              </a:rPr>
              <a:t>l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-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is</a:t>
            </a:r>
            <a:r>
              <a:rPr sz="600" spc="-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designe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wit</a:t>
            </a:r>
            <a:r>
              <a:rPr sz="600" spc="120" dirty="0">
                <a:solidFill>
                  <a:srgbClr val="040505"/>
                </a:solidFill>
                <a:latin typeface="Verdana"/>
                <a:cs typeface="Verdana"/>
              </a:rPr>
              <a:t>h</a:t>
            </a:r>
            <a:r>
              <a:rPr sz="600" spc="-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-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inten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-7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of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positionin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g</a:t>
            </a:r>
            <a:r>
              <a:rPr sz="600" spc="-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-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50" dirty="0">
                <a:solidFill>
                  <a:srgbClr val="040505"/>
                </a:solidFill>
                <a:latin typeface="Verdana"/>
                <a:cs typeface="Verdana"/>
              </a:rPr>
              <a:t>RMW</a:t>
            </a:r>
            <a:r>
              <a:rPr sz="600" spc="140" dirty="0">
                <a:solidFill>
                  <a:srgbClr val="040505"/>
                </a:solidFill>
                <a:latin typeface="Verdana"/>
                <a:cs typeface="Verdana"/>
              </a:rPr>
              <a:t>B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40505"/>
                </a:solidFill>
                <a:latin typeface="Verdana"/>
                <a:cs typeface="Verdana"/>
              </a:rPr>
              <a:t>o</a:t>
            </a:r>
            <a:r>
              <a:rPr sz="600" spc="-5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full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y</a:t>
            </a:r>
            <a:r>
              <a:rPr sz="600" spc="-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recove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r</a:t>
            </a:r>
            <a:r>
              <a:rPr sz="600" spc="-7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fro</a:t>
            </a:r>
            <a:r>
              <a:rPr sz="600" spc="185" dirty="0">
                <a:solidFill>
                  <a:srgbClr val="040505"/>
                </a:solidFill>
                <a:latin typeface="Verdana"/>
                <a:cs typeface="Verdana"/>
              </a:rPr>
              <a:t>m</a:t>
            </a:r>
            <a:r>
              <a:rPr sz="600" spc="-5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2020</a:t>
            </a:r>
            <a:endParaRPr sz="600" dirty="0">
              <a:latin typeface="Verdana"/>
              <a:cs typeface="Verdana"/>
            </a:endParaRPr>
          </a:p>
          <a:p>
            <a:pPr marL="15875" marR="96520">
              <a:lnSpc>
                <a:spcPct val="151800"/>
              </a:lnSpc>
              <a:spcBef>
                <a:spcPts val="10"/>
              </a:spcBef>
            </a:pP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flood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,</a:t>
            </a:r>
            <a:r>
              <a:rPr sz="600" spc="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whil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-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improvin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g</a:t>
            </a:r>
            <a:r>
              <a:rPr sz="600" spc="-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regiona</a:t>
            </a:r>
            <a:r>
              <a:rPr sz="600" spc="45" dirty="0">
                <a:solidFill>
                  <a:srgbClr val="040505"/>
                </a:solidFill>
                <a:latin typeface="Verdana"/>
                <a:cs typeface="Verdana"/>
              </a:rPr>
              <a:t>l</a:t>
            </a:r>
            <a:r>
              <a:rPr sz="600" spc="-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resilienc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for</a:t>
            </a:r>
            <a:r>
              <a:rPr sz="600" spc="-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future</a:t>
            </a:r>
            <a:r>
              <a:rPr sz="600" spc="4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generations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.</a:t>
            </a:r>
            <a:r>
              <a:rPr sz="600" spc="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Thi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Campaig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n </a:t>
            </a:r>
            <a:r>
              <a:rPr sz="600" spc="40" dirty="0">
                <a:solidFill>
                  <a:srgbClr val="040505"/>
                </a:solidFill>
                <a:latin typeface="Verdana"/>
                <a:cs typeface="Verdana"/>
              </a:rPr>
              <a:t>Pla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n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shoul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b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viewe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-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i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n</a:t>
            </a:r>
            <a:r>
              <a:rPr sz="600" spc="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the</a:t>
            </a:r>
            <a:r>
              <a:rPr sz="600" spc="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followin</a:t>
            </a:r>
            <a:r>
              <a:rPr sz="600" spc="114" dirty="0">
                <a:solidFill>
                  <a:srgbClr val="040505"/>
                </a:solidFill>
                <a:latin typeface="Verdana"/>
                <a:cs typeface="Verdana"/>
              </a:rPr>
              <a:t>g</a:t>
            </a:r>
            <a:r>
              <a:rPr sz="600" spc="-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arder:</a:t>
            </a:r>
            <a:endParaRPr sz="600" dirty="0">
              <a:latin typeface="Verdana"/>
              <a:cs typeface="Verdana"/>
            </a:endParaRPr>
          </a:p>
          <a:p>
            <a:pPr marL="15875" marR="302260" indent="2540">
              <a:lnSpc>
                <a:spcPct val="152900"/>
              </a:lnSpc>
              <a:spcBef>
                <a:spcPts val="405"/>
              </a:spcBef>
              <a:tabLst>
                <a:tab pos="544195" algn="l"/>
              </a:tabLst>
            </a:pP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Ou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lang="en-CA" sz="600" dirty="0">
                <a:solidFill>
                  <a:srgbClr val="050505"/>
                </a:solidFill>
                <a:latin typeface="Verdana"/>
                <a:cs typeface="Verdana"/>
              </a:rPr>
              <a:t>	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Describe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recen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disaste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-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related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challenge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tha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50505"/>
                </a:solidFill>
                <a:latin typeface="Verdana"/>
                <a:cs typeface="Verdana"/>
              </a:rPr>
              <a:t>RMW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B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has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experienced.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6704" y="5897880"/>
            <a:ext cx="2786380" cy="2490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604" marR="20320" indent="196215">
              <a:lnSpc>
                <a:spcPct val="152600"/>
              </a:lnSpc>
            </a:pP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Actio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Areas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Represent</a:t>
            </a:r>
            <a:r>
              <a:rPr sz="600" spc="-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logica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-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groupings</a:t>
            </a:r>
            <a:r>
              <a:rPr sz="600" spc="-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tasks</a:t>
            </a:r>
            <a:r>
              <a:rPr sz="600" spc="-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and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project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8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identified</a:t>
            </a:r>
            <a:r>
              <a:rPr sz="600" spc="-1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during</a:t>
            </a:r>
            <a:r>
              <a:rPr sz="600" spc="-9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planning</a:t>
            </a:r>
            <a:r>
              <a:rPr sz="600" spc="-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-8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effectively</a:t>
            </a:r>
            <a:r>
              <a:rPr sz="600" spc="-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recover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-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community.</a:t>
            </a:r>
            <a:endParaRPr sz="600" dirty="0">
              <a:latin typeface="Verdana"/>
              <a:cs typeface="Verdana"/>
            </a:endParaRPr>
          </a:p>
          <a:p>
            <a:pPr marL="13970" marR="159385" indent="965835">
              <a:lnSpc>
                <a:spcPct val="152400"/>
              </a:lnSpc>
              <a:spcBef>
                <a:spcPts val="200"/>
              </a:spcBef>
            </a:pP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Describ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relevan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objective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to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achiev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desire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outcomes.</a:t>
            </a:r>
            <a:endParaRPr sz="600" dirty="0">
              <a:latin typeface="Verdana"/>
              <a:cs typeface="Verdana"/>
            </a:endParaRPr>
          </a:p>
          <a:p>
            <a:pPr marL="15240" marR="184150" indent="-3175">
              <a:lnSpc>
                <a:spcPct val="152400"/>
              </a:lnSpc>
              <a:spcBef>
                <a:spcPts val="200"/>
              </a:spcBef>
            </a:pPr>
            <a:r>
              <a:rPr sz="600" u="sng" spc="70" dirty="0">
                <a:solidFill>
                  <a:srgbClr val="050505"/>
                </a:solidFill>
                <a:latin typeface="Verdana"/>
                <a:cs typeface="Verdana"/>
              </a:rPr>
              <a:t>Desired</a:t>
            </a:r>
            <a:r>
              <a:rPr sz="600" u="sng" spc="5" dirty="0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sz="600" u="sng" spc="-45" dirty="0">
                <a:solidFill>
                  <a:srgbClr val="050505"/>
                </a:solidFill>
                <a:latin typeface="Times New Roman"/>
                <a:cs typeface="Times New Roman"/>
              </a:rPr>
              <a:t> </a:t>
            </a:r>
            <a:r>
              <a:rPr sz="600" u="sng" spc="9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utcomes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Represen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contribution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the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fou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ke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actio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re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toward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35" dirty="0">
                <a:solidFill>
                  <a:srgbClr val="050505"/>
                </a:solidFill>
                <a:latin typeface="Verdana"/>
                <a:cs typeface="Verdana"/>
              </a:rPr>
              <a:t>RMWB'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goa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of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becomin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resilien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community.</a:t>
            </a:r>
            <a:endParaRPr sz="600" dirty="0">
              <a:latin typeface="Verdana"/>
              <a:cs typeface="Verdana"/>
            </a:endParaRPr>
          </a:p>
          <a:p>
            <a:pPr marL="15240" marR="8890" indent="-1270">
              <a:lnSpc>
                <a:spcPct val="152500"/>
              </a:lnSpc>
              <a:spcBef>
                <a:spcPts val="204"/>
              </a:spcBef>
            </a:pPr>
            <a:r>
              <a:rPr sz="600" u="sng" spc="9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nd-State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Describe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ho</a:t>
            </a:r>
            <a:r>
              <a:rPr sz="600" spc="150" dirty="0">
                <a:solidFill>
                  <a:srgbClr val="050505"/>
                </a:solidFill>
                <a:latin typeface="Verdana"/>
                <a:cs typeface="Verdana"/>
              </a:rPr>
              <a:t>w</a:t>
            </a:r>
            <a:r>
              <a:rPr sz="600" spc="-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50505"/>
                </a:solidFill>
                <a:latin typeface="Verdana"/>
                <a:cs typeface="Verdana"/>
              </a:rPr>
              <a:t>RMW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B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envision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itsel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u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pon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full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recovering.</a:t>
            </a:r>
            <a:endParaRPr sz="600" dirty="0">
              <a:latin typeface="Verdana"/>
              <a:cs typeface="Verdana"/>
            </a:endParaRPr>
          </a:p>
          <a:p>
            <a:pPr marL="13970" marR="138430" indent="635">
              <a:lnSpc>
                <a:spcPct val="153900"/>
              </a:lnSpc>
              <a:spcBef>
                <a:spcPts val="185"/>
              </a:spcBef>
            </a:pPr>
            <a:r>
              <a:rPr sz="600" spc="35" dirty="0">
                <a:solidFill>
                  <a:srgbClr val="050507"/>
                </a:solidFill>
                <a:latin typeface="Verdana"/>
                <a:cs typeface="Verdana"/>
              </a:rPr>
              <a:t>Risks</a:t>
            </a:r>
            <a:r>
              <a:rPr sz="600" spc="30" dirty="0">
                <a:solidFill>
                  <a:srgbClr val="050507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2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Defin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1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event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r</a:t>
            </a:r>
            <a:r>
              <a:rPr sz="600" spc="-4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condition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tha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-3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coul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-3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negatively</a:t>
            </a:r>
            <a:r>
              <a:rPr sz="600" spc="4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affec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-3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achievemen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-3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f</a:t>
            </a:r>
            <a:r>
              <a:rPr sz="600" spc="-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1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plan'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-1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end-state.</a:t>
            </a:r>
            <a:endParaRPr sz="600" dirty="0">
              <a:latin typeface="Verdana"/>
              <a:cs typeface="Verdana"/>
            </a:endParaRPr>
          </a:p>
          <a:p>
            <a:pPr marL="12700" marR="5080" indent="207010">
              <a:lnSpc>
                <a:spcPct val="151900"/>
              </a:lnSpc>
              <a:spcBef>
                <a:spcPts val="204"/>
              </a:spcBef>
            </a:pP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Performanc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707"/>
                </a:solidFill>
                <a:latin typeface="Verdana"/>
                <a:cs typeface="Verdana"/>
              </a:rPr>
              <a:t>lndicators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2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Measur</a:t>
            </a:r>
            <a:r>
              <a:rPr sz="600" spc="114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progres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f</a:t>
            </a:r>
            <a:r>
              <a:rPr sz="600" spc="-2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the</a:t>
            </a:r>
            <a:r>
              <a:rPr sz="600" spc="4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-2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y</a:t>
            </a:r>
            <a:r>
              <a:rPr sz="600" spc="-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withi</a:t>
            </a:r>
            <a:r>
              <a:rPr sz="600" spc="114" dirty="0">
                <a:solidFill>
                  <a:srgbClr val="050707"/>
                </a:solidFill>
                <a:latin typeface="Verdana"/>
                <a:cs typeface="Verdana"/>
              </a:rPr>
              <a:t>n</a:t>
            </a:r>
            <a:r>
              <a:rPr sz="600" spc="1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contex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t</a:t>
            </a:r>
            <a:r>
              <a:rPr sz="600" spc="-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f</a:t>
            </a:r>
            <a:r>
              <a:rPr sz="600" spc="-2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a</a:t>
            </a:r>
            <a:r>
              <a:rPr sz="600" spc="-1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pandemic</a:t>
            </a:r>
            <a:r>
              <a:rPr sz="600" spc="-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-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a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n</a:t>
            </a:r>
            <a:r>
              <a:rPr sz="600" spc="-2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oil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 pric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shock.</a:t>
            </a:r>
            <a:endParaRPr sz="600" dirty="0">
              <a:latin typeface="Verdana"/>
              <a:cs typeface="Verdana"/>
            </a:endParaRPr>
          </a:p>
          <a:p>
            <a:pPr marL="14604" marR="183515" indent="1003300">
              <a:lnSpc>
                <a:spcPct val="152200"/>
              </a:lnSpc>
              <a:spcBef>
                <a:spcPts val="204"/>
              </a:spcBef>
            </a:pP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Prove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n</a:t>
            </a:r>
            <a:r>
              <a:rPr sz="600" spc="3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principie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-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tes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-3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recovery</a:t>
            </a:r>
            <a:r>
              <a:rPr sz="600" spc="4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decision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-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action</a:t>
            </a: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against.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91485" y="8583434"/>
            <a:ext cx="266700" cy="1041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60" dirty="0">
                <a:solidFill>
                  <a:srgbClr val="040404"/>
                </a:solidFill>
                <a:latin typeface="Verdana"/>
                <a:cs typeface="Verdana"/>
              </a:rPr>
              <a:t>Risks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0006" y="8732620"/>
            <a:ext cx="4271645" cy="1029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8270" indent="-115570">
              <a:lnSpc>
                <a:spcPct val="100000"/>
              </a:lnSpc>
              <a:buClr>
                <a:srgbClr val="050707"/>
              </a:buClr>
              <a:buSzPct val="66666"/>
              <a:buFont typeface="Arial"/>
              <a:buChar char="•"/>
              <a:tabLst>
                <a:tab pos="128905" algn="l"/>
              </a:tabLst>
            </a:pP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lncreasin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g</a:t>
            </a:r>
            <a:r>
              <a:rPr sz="600" spc="1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likelihoo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f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disasters.</a:t>
            </a:r>
            <a:endParaRPr sz="600" dirty="0">
              <a:latin typeface="Verdana"/>
              <a:cs typeface="Verdana"/>
            </a:endParaRPr>
          </a:p>
          <a:p>
            <a:pPr marL="118745" indent="-106045">
              <a:lnSpc>
                <a:spcPct val="100000"/>
              </a:lnSpc>
              <a:spcBef>
                <a:spcPts val="500"/>
              </a:spcBef>
              <a:buClr>
                <a:srgbClr val="050707"/>
              </a:buClr>
              <a:buSzPct val="66666"/>
              <a:buFont typeface="Arial"/>
              <a:buChar char="•"/>
              <a:tabLst>
                <a:tab pos="119380" algn="l"/>
              </a:tabLst>
            </a:pP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Ch</a:t>
            </a:r>
            <a:r>
              <a:rPr sz="600" spc="114" dirty="0">
                <a:solidFill>
                  <a:srgbClr val="040505"/>
                </a:solidFill>
                <a:latin typeface="Verdana"/>
                <a:cs typeface="Verdana"/>
              </a:rPr>
              <a:t>a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nge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40505"/>
                </a:solidFill>
                <a:latin typeface="Verdana"/>
                <a:cs typeface="Verdana"/>
              </a:rPr>
              <a:t>o</a:t>
            </a:r>
            <a:r>
              <a:rPr sz="600" spc="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constructio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n</a:t>
            </a:r>
            <a:r>
              <a:rPr sz="600" spc="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leve</a:t>
            </a:r>
            <a:r>
              <a:rPr sz="600" spc="40" dirty="0">
                <a:solidFill>
                  <a:srgbClr val="040505"/>
                </a:solidFill>
                <a:latin typeface="Verdana"/>
                <a:cs typeface="Verdana"/>
              </a:rPr>
              <a:t>l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040505"/>
                </a:solidFill>
                <a:latin typeface="Verdana"/>
                <a:cs typeface="Verdana"/>
              </a:rPr>
              <a:t>(</a:t>
            </a:r>
            <a:r>
              <a:rPr sz="600" spc="-14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FCL).</a:t>
            </a:r>
            <a:endParaRPr sz="600" dirty="0">
              <a:latin typeface="Verdana"/>
              <a:cs typeface="Verdana"/>
            </a:endParaRPr>
          </a:p>
          <a:p>
            <a:pPr marL="121285" indent="-108585">
              <a:lnSpc>
                <a:spcPct val="100000"/>
              </a:lnSpc>
              <a:spcBef>
                <a:spcPts val="484"/>
              </a:spcBef>
              <a:buClr>
                <a:srgbClr val="050707"/>
              </a:buClr>
              <a:buSzPct val="66666"/>
              <a:buFont typeface="Arial"/>
              <a:buChar char="•"/>
              <a:tabLst>
                <a:tab pos="121285" algn="l"/>
              </a:tabLst>
            </a:pP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Reductio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n</a:t>
            </a:r>
            <a:r>
              <a:rPr sz="600" spc="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i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n</a:t>
            </a:r>
            <a:r>
              <a:rPr sz="600" spc="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disaste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r</a:t>
            </a:r>
            <a:r>
              <a:rPr sz="600" spc="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y</a:t>
            </a:r>
            <a:r>
              <a:rPr sz="600" spc="4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fundin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g</a:t>
            </a:r>
            <a:r>
              <a:rPr sz="600" spc="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fro</a:t>
            </a:r>
            <a:r>
              <a:rPr sz="600" spc="185" dirty="0">
                <a:solidFill>
                  <a:srgbClr val="040505"/>
                </a:solidFill>
                <a:latin typeface="Verdana"/>
                <a:cs typeface="Verdana"/>
              </a:rPr>
              <a:t>m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Federa</a:t>
            </a:r>
            <a:r>
              <a:rPr sz="600" spc="40" dirty="0">
                <a:solidFill>
                  <a:srgbClr val="040505"/>
                </a:solidFill>
                <a:latin typeface="Verdana"/>
                <a:cs typeface="Verdana"/>
              </a:rPr>
              <a:t>l</a:t>
            </a:r>
            <a:r>
              <a:rPr sz="600" spc="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and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Provincia</a:t>
            </a:r>
            <a:r>
              <a:rPr sz="600" spc="40" dirty="0">
                <a:solidFill>
                  <a:srgbClr val="040505"/>
                </a:solidFill>
                <a:latin typeface="Verdana"/>
                <a:cs typeface="Verdana"/>
              </a:rPr>
              <a:t>l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governments.</a:t>
            </a:r>
            <a:endParaRPr sz="600" dirty="0">
              <a:latin typeface="Verdana"/>
              <a:cs typeface="Verdana"/>
            </a:endParaRPr>
          </a:p>
          <a:p>
            <a:pPr marL="128270" indent="-115570">
              <a:lnSpc>
                <a:spcPct val="100000"/>
              </a:lnSpc>
              <a:spcBef>
                <a:spcPts val="484"/>
              </a:spcBef>
              <a:buClr>
                <a:srgbClr val="050707"/>
              </a:buClr>
              <a:buSzPct val="66666"/>
              <a:buFont typeface="Arial"/>
              <a:buChar char="•"/>
              <a:tabLst>
                <a:tab pos="128905" algn="l"/>
              </a:tabLst>
            </a:pP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Pre-disaste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economi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c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downtur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and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pandemi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c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1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deter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ful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regiona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recovery.</a:t>
            </a:r>
            <a:endParaRPr sz="600" dirty="0">
              <a:latin typeface="Verdana"/>
              <a:cs typeface="Verdana"/>
            </a:endParaRPr>
          </a:p>
          <a:p>
            <a:pPr marL="116205" indent="-103505">
              <a:lnSpc>
                <a:spcPct val="100000"/>
              </a:lnSpc>
              <a:spcBef>
                <a:spcPts val="495"/>
              </a:spcBef>
              <a:buClr>
                <a:srgbClr val="050707"/>
              </a:buClr>
              <a:buSzPct val="66666"/>
              <a:buFont typeface="Arial"/>
              <a:buChar char="•"/>
              <a:tabLst>
                <a:tab pos="116205" algn="l"/>
              </a:tabLst>
            </a:pP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Economi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c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investmen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int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regio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i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deterre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du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energ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secto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uncertaint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10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endParaRPr sz="600" dirty="0">
              <a:latin typeface="Verdana"/>
              <a:cs typeface="Verdana"/>
            </a:endParaRPr>
          </a:p>
          <a:p>
            <a:pPr marL="128270" indent="-115570">
              <a:lnSpc>
                <a:spcPct val="100000"/>
              </a:lnSpc>
              <a:spcBef>
                <a:spcPts val="495"/>
              </a:spcBef>
              <a:buClr>
                <a:srgbClr val="050707"/>
              </a:buClr>
              <a:buSzPct val="66666"/>
              <a:buFont typeface="Arial"/>
              <a:buChar char="•"/>
              <a:tabLst>
                <a:tab pos="128905" algn="l"/>
              </a:tabLst>
            </a:pP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lneffectiv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communication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public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engagement.</a:t>
            </a:r>
            <a:endParaRPr sz="600" dirty="0">
              <a:latin typeface="Verdana"/>
              <a:cs typeface="Verdana"/>
            </a:endParaRPr>
          </a:p>
          <a:p>
            <a:pPr marL="128270" indent="-115570">
              <a:lnSpc>
                <a:spcPct val="100000"/>
              </a:lnSpc>
              <a:spcBef>
                <a:spcPts val="484"/>
              </a:spcBef>
              <a:buClr>
                <a:srgbClr val="050707"/>
              </a:buClr>
              <a:buSzPct val="66666"/>
              <a:buFont typeface="Arial"/>
              <a:buChar char="•"/>
              <a:tabLst>
                <a:tab pos="128905" algn="l"/>
              </a:tabLst>
            </a:pP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lneffectiv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recovery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progra</a:t>
            </a:r>
            <a:r>
              <a:rPr sz="600" spc="155" dirty="0">
                <a:solidFill>
                  <a:srgbClr val="050507"/>
                </a:solidFill>
                <a:latin typeface="Verdana"/>
                <a:cs typeface="Verdana"/>
              </a:rPr>
              <a:t>m</a:t>
            </a:r>
            <a:r>
              <a:rPr sz="600" spc="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management.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79647" y="2899766"/>
            <a:ext cx="117919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875404" algn="l"/>
                <a:tab pos="11164570" algn="l"/>
              </a:tabLst>
            </a:pPr>
            <a:r>
              <a:rPr sz="1100" spc="-90" dirty="0">
                <a:solidFill>
                  <a:srgbClr val="040404"/>
                </a:solidFill>
                <a:latin typeface="Verdana"/>
                <a:cs typeface="Verdana"/>
              </a:rPr>
              <a:t>Ke</a:t>
            </a:r>
            <a:r>
              <a:rPr sz="1100" spc="-95" dirty="0">
                <a:solidFill>
                  <a:srgbClr val="040404"/>
                </a:solidFill>
                <a:latin typeface="Verdana"/>
                <a:cs typeface="Verdana"/>
              </a:rPr>
              <a:t>y</a:t>
            </a:r>
            <a:r>
              <a:rPr sz="1100" spc="-12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040404"/>
                </a:solidFill>
                <a:latin typeface="Verdana"/>
                <a:cs typeface="Verdana"/>
              </a:rPr>
              <a:t>Actio</a:t>
            </a:r>
            <a:r>
              <a:rPr sz="1100" spc="-60" dirty="0">
                <a:solidFill>
                  <a:srgbClr val="040404"/>
                </a:solidFill>
                <a:latin typeface="Verdana"/>
                <a:cs typeface="Verdana"/>
              </a:rPr>
              <a:t>n</a:t>
            </a:r>
            <a:r>
              <a:rPr sz="1100" spc="-7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040404"/>
                </a:solidFill>
                <a:latin typeface="Verdana"/>
                <a:cs typeface="Verdana"/>
              </a:rPr>
              <a:t>Areas</a:t>
            </a:r>
            <a:r>
              <a:rPr sz="1100" dirty="0">
                <a:solidFill>
                  <a:srgbClr val="040404"/>
                </a:solidFill>
                <a:latin typeface="Verdana"/>
                <a:cs typeface="Verdana"/>
              </a:rPr>
              <a:t>	</a:t>
            </a:r>
            <a:r>
              <a:rPr sz="1650" spc="-97" baseline="2525" dirty="0">
                <a:solidFill>
                  <a:srgbClr val="040404"/>
                </a:solidFill>
                <a:latin typeface="Verdana"/>
                <a:cs typeface="Verdana"/>
              </a:rPr>
              <a:t>Primary</a:t>
            </a:r>
            <a:r>
              <a:rPr sz="1650" spc="-120" baseline="252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1650" spc="-97" baseline="2525" dirty="0">
                <a:solidFill>
                  <a:srgbClr val="040404"/>
                </a:solidFill>
                <a:latin typeface="Verdana"/>
                <a:cs typeface="Verdana"/>
              </a:rPr>
              <a:t>Objective</a:t>
            </a:r>
            <a:r>
              <a:rPr sz="1650" spc="-89" baseline="2525" dirty="0">
                <a:solidFill>
                  <a:srgbClr val="040404"/>
                </a:solidFill>
                <a:latin typeface="Verdana"/>
                <a:cs typeface="Verdana"/>
              </a:rPr>
              <a:t>s</a:t>
            </a:r>
            <a:r>
              <a:rPr sz="1650" baseline="2525" dirty="0">
                <a:solidFill>
                  <a:srgbClr val="040404"/>
                </a:solidFill>
                <a:latin typeface="Verdana"/>
                <a:cs typeface="Verdana"/>
              </a:rPr>
              <a:t>	</a:t>
            </a:r>
            <a:r>
              <a:rPr sz="1650" spc="-120" baseline="2525" dirty="0">
                <a:solidFill>
                  <a:srgbClr val="040404"/>
                </a:solidFill>
                <a:latin typeface="Verdana"/>
                <a:cs typeface="Verdana"/>
              </a:rPr>
              <a:t>End-State</a:t>
            </a:r>
            <a:endParaRPr sz="1650" baseline="2525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5761" y="3118625"/>
            <a:ext cx="6219190" cy="1078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  <a:tabLst>
                <a:tab pos="2359660" algn="l"/>
              </a:tabLst>
            </a:pPr>
            <a:r>
              <a:rPr sz="600" spc="70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spc="40" dirty="0">
                <a:solidFill>
                  <a:srgbClr val="040404"/>
                </a:solidFill>
                <a:latin typeface="Verdana"/>
                <a:cs typeface="Verdana"/>
              </a:rPr>
              <a:t>n</a:t>
            </a:r>
            <a:r>
              <a:rPr sz="600" spc="135" dirty="0">
                <a:solidFill>
                  <a:srgbClr val="040404"/>
                </a:solidFill>
                <a:latin typeface="Verdana"/>
                <a:cs typeface="Verdana"/>
              </a:rPr>
              <a:t>hanc</a:t>
            </a:r>
            <a:r>
              <a:rPr sz="600" spc="125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spc="4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404"/>
                </a:solidFill>
                <a:latin typeface="Verdana"/>
                <a:cs typeface="Verdana"/>
              </a:rPr>
              <a:t>th</a:t>
            </a: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spc="4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404"/>
                </a:solidFill>
                <a:latin typeface="Verdana"/>
                <a:cs typeface="Verdana"/>
              </a:rPr>
              <a:t>social</a:t>
            </a:r>
            <a:r>
              <a:rPr sz="600" spc="5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40404"/>
                </a:solidFill>
                <a:latin typeface="Verdana"/>
                <a:cs typeface="Verdana"/>
              </a:rPr>
              <a:t>environment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-9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4"/>
                </a:solidFill>
                <a:latin typeface="Verdana"/>
                <a:cs typeface="Verdana"/>
              </a:rPr>
              <a:t>an</a:t>
            </a: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d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	</a:t>
            </a:r>
            <a:r>
              <a:rPr sz="600" spc="120" dirty="0">
                <a:solidFill>
                  <a:srgbClr val="040404"/>
                </a:solidFill>
                <a:latin typeface="Verdana"/>
                <a:cs typeface="Verdana"/>
              </a:rPr>
              <a:t>to</a:t>
            </a:r>
            <a:endParaRPr sz="600" dirty="0">
              <a:latin typeface="Verdana"/>
              <a:cs typeface="Verdana"/>
            </a:endParaRPr>
          </a:p>
          <a:p>
            <a:pPr marL="12700" marR="5080" indent="3175">
              <a:lnSpc>
                <a:spcPts val="1100"/>
              </a:lnSpc>
              <a:spcBef>
                <a:spcPts val="90"/>
              </a:spcBef>
              <a:buClr>
                <a:srgbClr val="070707"/>
              </a:buClr>
              <a:buFont typeface="Verdana"/>
              <a:buAutoNum type="arabicPeriod"/>
              <a:tabLst>
                <a:tab pos="142240" algn="l"/>
              </a:tabLst>
            </a:pPr>
            <a:r>
              <a:rPr sz="600" spc="85" dirty="0">
                <a:solidFill>
                  <a:srgbClr val="070707"/>
                </a:solidFill>
                <a:latin typeface="Verdana"/>
                <a:cs typeface="Verdana"/>
              </a:rPr>
              <a:t>Provid</a:t>
            </a:r>
            <a:r>
              <a:rPr sz="600" spc="90" dirty="0">
                <a:solidFill>
                  <a:srgbClr val="070707"/>
                </a:solidFill>
                <a:latin typeface="Verdana"/>
                <a:cs typeface="Verdana"/>
              </a:rPr>
              <a:t>e</a:t>
            </a:r>
            <a:r>
              <a:rPr sz="600" spc="-4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70707"/>
                </a:solidFill>
                <a:latin typeface="Verdana"/>
                <a:cs typeface="Verdana"/>
              </a:rPr>
              <a:t>psycho-socia</a:t>
            </a:r>
            <a:r>
              <a:rPr sz="600" spc="35" dirty="0">
                <a:solidFill>
                  <a:srgbClr val="070707"/>
                </a:solidFill>
                <a:latin typeface="Verdana"/>
                <a:cs typeface="Verdana"/>
              </a:rPr>
              <a:t>l</a:t>
            </a:r>
            <a:r>
              <a:rPr sz="600" spc="2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70707"/>
                </a:solidFill>
                <a:latin typeface="Verdana"/>
                <a:cs typeface="Verdana"/>
              </a:rPr>
              <a:t>suppor</a:t>
            </a:r>
            <a:r>
              <a:rPr sz="600" spc="65" dirty="0">
                <a:solidFill>
                  <a:srgbClr val="070707"/>
                </a:solidFill>
                <a:latin typeface="Verdana"/>
                <a:cs typeface="Verdana"/>
              </a:rPr>
              <a:t>t</a:t>
            </a:r>
            <a:r>
              <a:rPr sz="600" spc="-6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70707"/>
                </a:solidFill>
                <a:latin typeface="Verdana"/>
                <a:cs typeface="Verdana"/>
              </a:rPr>
              <a:t>throug</a:t>
            </a:r>
            <a:r>
              <a:rPr sz="600" spc="100" dirty="0">
                <a:solidFill>
                  <a:srgbClr val="070707"/>
                </a:solidFill>
                <a:latin typeface="Verdana"/>
                <a:cs typeface="Verdana"/>
              </a:rPr>
              <a:t>h</a:t>
            </a:r>
            <a:r>
              <a:rPr sz="600" spc="-4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70707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70707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70707"/>
                </a:solidFill>
                <a:latin typeface="Verdana"/>
                <a:cs typeface="Verdana"/>
              </a:rPr>
              <a:t>implementatio</a:t>
            </a:r>
            <a:r>
              <a:rPr sz="600" spc="110" dirty="0">
                <a:solidFill>
                  <a:srgbClr val="070707"/>
                </a:solidFill>
                <a:latin typeface="Verdana"/>
                <a:cs typeface="Verdana"/>
              </a:rPr>
              <a:t>n</a:t>
            </a:r>
            <a:r>
              <a:rPr sz="600" spc="-6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707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70707"/>
                </a:solidFill>
                <a:latin typeface="Verdana"/>
                <a:cs typeface="Verdana"/>
              </a:rPr>
              <a:t>f</a:t>
            </a:r>
            <a:r>
              <a:rPr sz="600" spc="-2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70707"/>
                </a:solidFill>
                <a:latin typeface="Verdana"/>
                <a:cs typeface="Verdana"/>
              </a:rPr>
              <a:t>a</a:t>
            </a:r>
            <a:r>
              <a:rPr sz="600" spc="-3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70707"/>
                </a:solidFill>
                <a:latin typeface="Verdana"/>
                <a:cs typeface="Verdana"/>
              </a:rPr>
              <a:t>robust</a:t>
            </a:r>
            <a:r>
              <a:rPr sz="600" spc="55" dirty="0">
                <a:solidFill>
                  <a:srgbClr val="070707"/>
                </a:solidFill>
                <a:latin typeface="Verdana"/>
                <a:cs typeface="Verdana"/>
              </a:rPr>
              <a:t>,</a:t>
            </a:r>
            <a:r>
              <a:rPr sz="60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70707"/>
                </a:solidFill>
                <a:latin typeface="Verdana"/>
                <a:cs typeface="Verdana"/>
              </a:rPr>
              <a:t>community-base</a:t>
            </a:r>
            <a:r>
              <a:rPr sz="600" spc="100" dirty="0">
                <a:solidFill>
                  <a:srgbClr val="070707"/>
                </a:solidFill>
                <a:latin typeface="Verdana"/>
                <a:cs typeface="Verdana"/>
              </a:rPr>
              <a:t>d</a:t>
            </a:r>
            <a:r>
              <a:rPr sz="600" spc="-4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70707"/>
                </a:solidFill>
                <a:latin typeface="Verdana"/>
                <a:cs typeface="Verdana"/>
              </a:rPr>
              <a:t>pla</a:t>
            </a:r>
            <a:r>
              <a:rPr sz="600" spc="105" dirty="0">
                <a:solidFill>
                  <a:srgbClr val="070707"/>
                </a:solidFill>
                <a:latin typeface="Verdana"/>
                <a:cs typeface="Verdana"/>
              </a:rPr>
              <a:t>n</a:t>
            </a:r>
            <a:r>
              <a:rPr sz="600" spc="-4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70707"/>
                </a:solidFill>
                <a:latin typeface="Verdana"/>
                <a:cs typeface="Verdana"/>
              </a:rPr>
              <a:t>focuse</a:t>
            </a:r>
            <a:r>
              <a:rPr sz="600" spc="105" dirty="0">
                <a:solidFill>
                  <a:srgbClr val="070707"/>
                </a:solidFill>
                <a:latin typeface="Verdana"/>
                <a:cs typeface="Verdana"/>
              </a:rPr>
              <a:t>d</a:t>
            </a:r>
            <a:r>
              <a:rPr sz="60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70707"/>
                </a:solidFill>
                <a:latin typeface="Verdana"/>
                <a:cs typeface="Verdana"/>
              </a:rPr>
              <a:t>o</a:t>
            </a:r>
            <a:r>
              <a:rPr sz="600" spc="120" dirty="0">
                <a:solidFill>
                  <a:srgbClr val="070707"/>
                </a:solidFill>
                <a:latin typeface="Verdana"/>
                <a:cs typeface="Verdana"/>
              </a:rPr>
              <a:t>n</a:t>
            </a:r>
            <a:r>
              <a:rPr sz="600" spc="1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70707"/>
                </a:solidFill>
                <a:latin typeface="Verdana"/>
                <a:cs typeface="Verdana"/>
              </a:rPr>
              <a:t>wellnes</a:t>
            </a:r>
            <a:r>
              <a:rPr sz="600" spc="80" dirty="0">
                <a:solidFill>
                  <a:srgbClr val="070707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707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70707"/>
                </a:solidFill>
                <a:latin typeface="Verdana"/>
                <a:cs typeface="Verdana"/>
              </a:rPr>
              <a:t>d</a:t>
            </a:r>
            <a:r>
              <a:rPr sz="600" spc="-2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70707"/>
                </a:solidFill>
                <a:latin typeface="Verdana"/>
                <a:cs typeface="Verdana"/>
              </a:rPr>
              <a:t>personal</a:t>
            </a:r>
            <a:r>
              <a:rPr sz="600" spc="3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70707"/>
                </a:solidFill>
                <a:latin typeface="Verdana"/>
                <a:cs typeface="Verdana"/>
              </a:rPr>
              <a:t>resilience.</a:t>
            </a:r>
            <a:endParaRPr sz="600" dirty="0">
              <a:latin typeface="Verdana"/>
              <a:cs typeface="Verdana"/>
            </a:endParaRPr>
          </a:p>
          <a:p>
            <a:pPr marL="136525" indent="-120014">
              <a:lnSpc>
                <a:spcPct val="100000"/>
              </a:lnSpc>
              <a:spcBef>
                <a:spcPts val="275"/>
              </a:spcBef>
              <a:buClr>
                <a:srgbClr val="070707"/>
              </a:buClr>
              <a:buFont typeface="Verdana"/>
              <a:buAutoNum type="arabicPeriod"/>
              <a:tabLst>
                <a:tab pos="137160" algn="l"/>
              </a:tabLst>
            </a:pP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Ensure</a:t>
            </a:r>
            <a:r>
              <a:rPr sz="600" spc="6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resident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s</a:t>
            </a:r>
            <a:r>
              <a:rPr sz="600" spc="2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ar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707"/>
                </a:solidFill>
                <a:latin typeface="Verdana"/>
                <a:cs typeface="Verdana"/>
              </a:rPr>
              <a:t>informed</a:t>
            </a:r>
            <a:r>
              <a:rPr sz="600" spc="3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and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positione</a:t>
            </a:r>
            <a:r>
              <a:rPr sz="600" spc="110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mak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risk-informed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decisions.</a:t>
            </a:r>
            <a:endParaRPr sz="600" dirty="0">
              <a:latin typeface="Verdana"/>
              <a:cs typeface="Verdana"/>
            </a:endParaRPr>
          </a:p>
          <a:p>
            <a:pPr marL="136525" indent="-119380">
              <a:lnSpc>
                <a:spcPct val="100000"/>
              </a:lnSpc>
              <a:spcBef>
                <a:spcPts val="375"/>
              </a:spcBef>
              <a:buClr>
                <a:srgbClr val="070707"/>
              </a:buClr>
              <a:buFont typeface="Verdana"/>
              <a:buAutoNum type="arabicPeriod"/>
              <a:tabLst>
                <a:tab pos="137160" algn="l"/>
              </a:tabLst>
            </a:pP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Enable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effectiv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engagemen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wit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h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10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Firs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Nation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Méti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partners.</a:t>
            </a:r>
            <a:endParaRPr sz="600" dirty="0">
              <a:latin typeface="Verdana"/>
              <a:cs typeface="Verdana"/>
            </a:endParaRPr>
          </a:p>
          <a:p>
            <a:pPr marL="14604">
              <a:lnSpc>
                <a:spcPct val="100000"/>
              </a:lnSpc>
              <a:spcBef>
                <a:spcPts val="375"/>
              </a:spcBef>
            </a:pPr>
            <a:r>
              <a:rPr sz="600" spc="125" dirty="0">
                <a:solidFill>
                  <a:srgbClr val="050707"/>
                </a:solidFill>
                <a:latin typeface="Times New Roman"/>
                <a:cs typeface="Times New Roman"/>
              </a:rPr>
              <a:t>4</a:t>
            </a:r>
            <a:r>
              <a:rPr sz="600" spc="70" dirty="0">
                <a:solidFill>
                  <a:srgbClr val="050707"/>
                </a:solidFill>
                <a:latin typeface="Times New Roman"/>
                <a:cs typeface="Times New Roman"/>
              </a:rPr>
              <a:t>.</a:t>
            </a:r>
            <a:r>
              <a:rPr sz="600" dirty="0">
                <a:solidFill>
                  <a:srgbClr val="050707"/>
                </a:solidFill>
                <a:latin typeface="Times New Roman"/>
                <a:cs typeface="Times New Roman"/>
              </a:rPr>
              <a:t> 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Examin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resilienc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e 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strategie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s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2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reduc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exposur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7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5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disaste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r</a:t>
            </a:r>
            <a:r>
              <a:rPr sz="600" spc="2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ris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k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fo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r</a:t>
            </a:r>
            <a:r>
              <a:rPr sz="600" spc="4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707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5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vulnerabl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population.</a:t>
            </a:r>
            <a:endParaRPr sz="600" dirty="0">
              <a:latin typeface="Verdana"/>
              <a:cs typeface="Verdana"/>
            </a:endParaRPr>
          </a:p>
          <a:p>
            <a:pPr marL="17145">
              <a:lnSpc>
                <a:spcPct val="100000"/>
              </a:lnSpc>
              <a:spcBef>
                <a:spcPts val="380"/>
              </a:spcBef>
            </a:pPr>
            <a:r>
              <a:rPr sz="600" spc="75" dirty="0">
                <a:solidFill>
                  <a:srgbClr val="050707"/>
                </a:solidFill>
                <a:latin typeface="Times New Roman"/>
                <a:cs typeface="Times New Roman"/>
              </a:rPr>
              <a:t>S. 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Ensure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al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l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hav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50707"/>
                </a:solidFill>
                <a:latin typeface="Verdana"/>
                <a:cs typeface="Verdana"/>
              </a:rPr>
              <a:t>oppo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r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tunit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y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activel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y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participat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3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i</a:t>
            </a:r>
            <a:r>
              <a:rPr sz="600" spc="110" dirty="0">
                <a:solidFill>
                  <a:srgbClr val="050707"/>
                </a:solidFill>
                <a:latin typeface="Verdana"/>
                <a:cs typeface="Verdana"/>
              </a:rPr>
              <a:t>n</a:t>
            </a:r>
            <a:r>
              <a:rPr sz="600" spc="6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locall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y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organized 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leisure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,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 sports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,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recreationa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l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activities.</a:t>
            </a:r>
            <a:endParaRPr sz="600" dirty="0">
              <a:latin typeface="Verdana"/>
              <a:cs typeface="Verdana"/>
            </a:endParaRPr>
          </a:p>
          <a:p>
            <a:pPr marL="13335">
              <a:lnSpc>
                <a:spcPct val="100000"/>
              </a:lnSpc>
              <a:spcBef>
                <a:spcPts val="375"/>
              </a:spcBef>
            </a:pPr>
            <a:r>
              <a:rPr sz="600" spc="30" dirty="0">
                <a:solidFill>
                  <a:srgbClr val="050707"/>
                </a:solidFill>
                <a:latin typeface="Verdana"/>
                <a:cs typeface="Verdana"/>
              </a:rPr>
              <a:t>6.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Coordinate</a:t>
            </a:r>
            <a:r>
              <a:rPr sz="600" spc="3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deliver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y</a:t>
            </a:r>
            <a:r>
              <a:rPr sz="600" spc="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f</a:t>
            </a:r>
            <a:r>
              <a:rPr sz="600" spc="5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y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707"/>
                </a:solidFill>
                <a:latin typeface="Verdana"/>
                <a:cs typeface="Verdana"/>
              </a:rPr>
              <a:t>with</a:t>
            </a:r>
            <a:r>
              <a:rPr sz="600" spc="4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existin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g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socia</a:t>
            </a:r>
            <a:r>
              <a:rPr sz="600" spc="40" dirty="0">
                <a:solidFill>
                  <a:srgbClr val="050707"/>
                </a:solidFill>
                <a:latin typeface="Verdana"/>
                <a:cs typeface="Verdana"/>
              </a:rPr>
              <a:t>l</a:t>
            </a:r>
            <a:r>
              <a:rPr sz="600" spc="2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sustainabilit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y</a:t>
            </a:r>
            <a:r>
              <a:rPr sz="600" spc="5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endeavours.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95672" y="4457713"/>
            <a:ext cx="6134735" cy="1219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0">
              <a:lnSpc>
                <a:spcPct val="100000"/>
              </a:lnSpc>
              <a:tabLst>
                <a:tab pos="3927475" algn="l"/>
              </a:tabLst>
            </a:pPr>
            <a:r>
              <a:rPr sz="600" spc="120" dirty="0">
                <a:solidFill>
                  <a:srgbClr val="040404"/>
                </a:solidFill>
                <a:latin typeface="Verdana"/>
                <a:cs typeface="Verdana"/>
              </a:rPr>
              <a:t>Enabl</a:t>
            </a:r>
            <a:r>
              <a:rPr sz="600" spc="114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spc="-3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effectiv</a:t>
            </a:r>
            <a:r>
              <a:rPr sz="600" spc="120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spc="2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404"/>
                </a:solidFill>
                <a:latin typeface="Verdana"/>
                <a:cs typeface="Verdana"/>
              </a:rPr>
              <a:t>recons</a:t>
            </a:r>
            <a:r>
              <a:rPr sz="600" spc="135" dirty="0">
                <a:solidFill>
                  <a:srgbClr val="040404"/>
                </a:solidFill>
                <a:latin typeface="Verdana"/>
                <a:cs typeface="Verdana"/>
              </a:rPr>
              <a:t>t</a:t>
            </a:r>
            <a:r>
              <a:rPr sz="600" spc="110" dirty="0">
                <a:solidFill>
                  <a:srgbClr val="040404"/>
                </a:solidFill>
                <a:latin typeface="Verdana"/>
                <a:cs typeface="Verdana"/>
              </a:rPr>
              <a:t>ructio</a:t>
            </a: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n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80" dirty="0">
                <a:solidFill>
                  <a:srgbClr val="040404"/>
                </a:solidFill>
                <a:latin typeface="Verdana"/>
                <a:cs typeface="Verdana"/>
              </a:rPr>
              <a:t>o</a:t>
            </a:r>
            <a:r>
              <a:rPr sz="600" spc="105" dirty="0">
                <a:solidFill>
                  <a:srgbClr val="040404"/>
                </a:solidFill>
                <a:latin typeface="Verdana"/>
                <a:cs typeface="Verdana"/>
              </a:rPr>
              <a:t>f</a:t>
            </a:r>
            <a:r>
              <a:rPr sz="600" spc="-4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65" dirty="0">
                <a:solidFill>
                  <a:srgbClr val="040404"/>
                </a:solidFill>
                <a:latin typeface="Verdana"/>
                <a:cs typeface="Verdana"/>
              </a:rPr>
              <a:t>ou</a:t>
            </a:r>
            <a:r>
              <a:rPr sz="600" spc="105" dirty="0">
                <a:solidFill>
                  <a:srgbClr val="040404"/>
                </a:solidFill>
                <a:latin typeface="Verdana"/>
                <a:cs typeface="Verdana"/>
              </a:rPr>
              <a:t>r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	</a:t>
            </a:r>
            <a:r>
              <a:rPr sz="600" spc="90" dirty="0">
                <a:solidFill>
                  <a:srgbClr val="040404"/>
                </a:solidFill>
                <a:latin typeface="Verdana"/>
                <a:cs typeface="Verdana"/>
              </a:rPr>
              <a:t>t</a:t>
            </a:r>
            <a:r>
              <a:rPr sz="600" spc="150" dirty="0">
                <a:solidFill>
                  <a:srgbClr val="040404"/>
                </a:solidFill>
                <a:latin typeface="Verdana"/>
                <a:cs typeface="Verdana"/>
              </a:rPr>
              <a:t>o</a:t>
            </a:r>
            <a:r>
              <a:rPr sz="600" spc="3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4"/>
                </a:solidFill>
                <a:latin typeface="Verdana"/>
                <a:cs typeface="Verdana"/>
              </a:rPr>
              <a:t>in</a:t>
            </a:r>
            <a:r>
              <a:rPr sz="600" spc="125" dirty="0">
                <a:solidFill>
                  <a:srgbClr val="040404"/>
                </a:solidFill>
                <a:latin typeface="Verdana"/>
                <a:cs typeface="Verdana"/>
              </a:rPr>
              <a:t>c</a:t>
            </a:r>
            <a:r>
              <a:rPr sz="600" spc="105" dirty="0">
                <a:solidFill>
                  <a:srgbClr val="040404"/>
                </a:solidFill>
                <a:latin typeface="Verdana"/>
                <a:cs typeface="Verdana"/>
              </a:rPr>
              <a:t>reas</a:t>
            </a:r>
            <a:r>
              <a:rPr sz="600" spc="125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spc="4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404"/>
                </a:solidFill>
                <a:latin typeface="Verdana"/>
                <a:cs typeface="Verdana"/>
              </a:rPr>
              <a:t>resilience:</a:t>
            </a:r>
            <a:endParaRPr sz="600" dirty="0">
              <a:latin typeface="Verdana"/>
              <a:cs typeface="Verdana"/>
            </a:endParaRPr>
          </a:p>
          <a:p>
            <a:pPr marL="12700" indent="4445">
              <a:lnSpc>
                <a:spcPct val="100000"/>
              </a:lnSpc>
              <a:spcBef>
                <a:spcPts val="370"/>
              </a:spcBef>
              <a:buClr>
                <a:srgbClr val="050505"/>
              </a:buClr>
              <a:buFont typeface="Verdana"/>
              <a:buAutoNum type="arabicPeriod"/>
              <a:tabLst>
                <a:tab pos="148590" algn="l"/>
              </a:tabLst>
            </a:pP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Understan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and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addres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the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ful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1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exten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1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damag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across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the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RMWB.</a:t>
            </a:r>
            <a:endParaRPr sz="600" dirty="0">
              <a:latin typeface="Verdana"/>
              <a:cs typeface="Verdana"/>
            </a:endParaRPr>
          </a:p>
          <a:p>
            <a:pPr marL="12700" marR="295910" indent="5080">
              <a:lnSpc>
                <a:spcPts val="1110"/>
              </a:lnSpc>
              <a:spcBef>
                <a:spcPts val="90"/>
              </a:spcBef>
              <a:buClr>
                <a:srgbClr val="050505"/>
              </a:buClr>
              <a:buFont typeface="Verdana"/>
              <a:buAutoNum type="arabicPeriod"/>
              <a:tabLst>
                <a:tab pos="138430" algn="l"/>
              </a:tabLst>
            </a:pP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Enable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the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insurance</a:t>
            </a: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bankin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g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industries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,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the</a:t>
            </a:r>
            <a:r>
              <a:rPr sz="600" spc="2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Canadian</a:t>
            </a:r>
            <a:r>
              <a:rPr sz="600" spc="4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Re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4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Cros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al</a:t>
            </a:r>
            <a:r>
              <a:rPr sz="600" spc="45" dirty="0">
                <a:solidFill>
                  <a:srgbClr val="050507"/>
                </a:solidFill>
                <a:latin typeface="Verdana"/>
                <a:cs typeface="Verdana"/>
              </a:rPr>
              <a:t>l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-7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NGOs</a:t>
            </a:r>
            <a:r>
              <a:rPr sz="600" spc="45" dirty="0">
                <a:solidFill>
                  <a:srgbClr val="050507"/>
                </a:solidFill>
                <a:latin typeface="Verdana"/>
                <a:cs typeface="Verdana"/>
              </a:rPr>
              <a:t>,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as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wel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l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as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othe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r</a:t>
            </a:r>
            <a:r>
              <a:rPr sz="600" spc="2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agencies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,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-9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7"/>
                </a:solidFill>
                <a:latin typeface="Verdana"/>
                <a:cs typeface="Verdana"/>
              </a:rPr>
              <a:t>to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 effectivel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y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fulfil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l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thei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r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roles.</a:t>
            </a:r>
            <a:endParaRPr sz="600" dirty="0">
              <a:latin typeface="Verdana"/>
              <a:cs typeface="Verdana"/>
            </a:endParaRPr>
          </a:p>
          <a:p>
            <a:pPr marL="147955" indent="-130175">
              <a:lnSpc>
                <a:spcPct val="100000"/>
              </a:lnSpc>
              <a:spcBef>
                <a:spcPts val="270"/>
              </a:spcBef>
              <a:buClr>
                <a:srgbClr val="050505"/>
              </a:buClr>
              <a:buFont typeface="Verdana"/>
              <a:buAutoNum type="arabicPeriod"/>
              <a:tabLst>
                <a:tab pos="148590" algn="l"/>
              </a:tabLst>
            </a:pP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lmplemen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interi</a:t>
            </a:r>
            <a:r>
              <a:rPr sz="600" spc="17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housin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pla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tha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support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the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communit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through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reconstructio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activi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ie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9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endParaRPr sz="600" dirty="0">
              <a:latin typeface="Verdana"/>
              <a:cs typeface="Verdana"/>
            </a:endParaRPr>
          </a:p>
          <a:p>
            <a:pPr marL="140335" indent="-127000">
              <a:lnSpc>
                <a:spcPct val="100000"/>
              </a:lnSpc>
              <a:spcBef>
                <a:spcPts val="380"/>
              </a:spcBef>
              <a:buClr>
                <a:srgbClr val="050707"/>
              </a:buClr>
              <a:buFont typeface="Times New Roman"/>
              <a:buAutoNum type="arabicPeriod" startAt="4"/>
              <a:tabLst>
                <a:tab pos="140970" algn="l"/>
              </a:tabLst>
            </a:pPr>
            <a:r>
              <a:rPr sz="600" spc="145" dirty="0">
                <a:solidFill>
                  <a:srgbClr val="050707"/>
                </a:solidFill>
                <a:latin typeface="Verdana"/>
                <a:cs typeface="Verdana"/>
              </a:rPr>
              <a:t>Mak</a:t>
            </a:r>
            <a:r>
              <a:rPr sz="600" spc="125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timely</a:t>
            </a:r>
            <a:r>
              <a:rPr sz="60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-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policy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 decision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s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that</a:t>
            </a:r>
            <a:r>
              <a:rPr sz="600" spc="4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enabl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reconstructio</a:t>
            </a:r>
            <a:r>
              <a:rPr sz="600" spc="110" dirty="0">
                <a:solidFill>
                  <a:srgbClr val="050707"/>
                </a:solidFill>
                <a:latin typeface="Verdana"/>
                <a:cs typeface="Verdana"/>
              </a:rPr>
              <a:t>n</a:t>
            </a:r>
            <a:r>
              <a:rPr sz="600" spc="2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-9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occur</a:t>
            </a:r>
            <a:r>
              <a:rPr sz="60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-9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safely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7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3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efficiently.</a:t>
            </a:r>
            <a:endParaRPr sz="600" dirty="0">
              <a:latin typeface="Verdana"/>
              <a:cs typeface="Verdana"/>
            </a:endParaRPr>
          </a:p>
          <a:p>
            <a:pPr marL="138430" indent="-120014">
              <a:lnSpc>
                <a:spcPct val="100000"/>
              </a:lnSpc>
              <a:spcBef>
                <a:spcPts val="375"/>
              </a:spcBef>
              <a:buClr>
                <a:srgbClr val="050707"/>
              </a:buClr>
              <a:buFont typeface="Times New Roman"/>
              <a:buAutoNum type="arabicPeriod" startAt="4"/>
              <a:tabLst>
                <a:tab pos="138430" algn="l"/>
              </a:tabLst>
            </a:pP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Conside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transformative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oppo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tunities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fo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90" dirty="0">
                <a:solidFill>
                  <a:srgbClr val="050505"/>
                </a:solidFill>
                <a:latin typeface="Verdana"/>
                <a:cs typeface="Verdana"/>
              </a:rPr>
              <a:t>RMW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B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fro</a:t>
            </a:r>
            <a:r>
              <a:rPr sz="600" spc="18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bot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h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publi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c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safet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and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long-ter</a:t>
            </a:r>
            <a:r>
              <a:rPr sz="600" spc="15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lan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us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perspective.</a:t>
            </a:r>
            <a:endParaRPr sz="600" dirty="0">
              <a:latin typeface="Verdana"/>
              <a:cs typeface="Verdana"/>
            </a:endParaRPr>
          </a:p>
          <a:p>
            <a:pPr marL="13970" marR="5080">
              <a:lnSpc>
                <a:spcPts val="1100"/>
              </a:lnSpc>
              <a:spcBef>
                <a:spcPts val="90"/>
              </a:spcBef>
            </a:pP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6.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Consider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identify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pursu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opportunitie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fo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disaste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ris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k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reductio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fro</a:t>
            </a:r>
            <a:r>
              <a:rPr sz="600" spc="18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al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-10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-h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zard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lens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,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effectivel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mitigating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know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risk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community.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96689" y="5988190"/>
            <a:ext cx="6033770" cy="1080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5960">
              <a:lnSpc>
                <a:spcPct val="100000"/>
              </a:lnSpc>
              <a:tabLst>
                <a:tab pos="1707514" algn="l"/>
              </a:tabLst>
            </a:pP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economi</a:t>
            </a:r>
            <a:r>
              <a:rPr sz="600" spc="114" dirty="0">
                <a:solidFill>
                  <a:srgbClr val="040404"/>
                </a:solidFill>
                <a:latin typeface="Verdana"/>
                <a:cs typeface="Verdana"/>
              </a:rPr>
              <a:t>c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	</a:t>
            </a: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and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40404"/>
                </a:solidFill>
                <a:latin typeface="Verdana"/>
                <a:cs typeface="Verdana"/>
              </a:rPr>
              <a:t>business</a:t>
            </a:r>
            <a:endParaRPr sz="600" dirty="0">
              <a:latin typeface="Verdana"/>
              <a:cs typeface="Verdana"/>
            </a:endParaRPr>
          </a:p>
          <a:p>
            <a:pPr marL="13335">
              <a:lnSpc>
                <a:spcPct val="100000"/>
              </a:lnSpc>
              <a:spcBef>
                <a:spcPts val="380"/>
              </a:spcBef>
            </a:pP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1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135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bl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businesse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1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recover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9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from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the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consequence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the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7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flood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during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1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the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1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current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pandemic.</a:t>
            </a:r>
            <a:endParaRPr sz="600" dirty="0">
              <a:latin typeface="Verdana"/>
              <a:cs typeface="Verdana"/>
            </a:endParaRPr>
          </a:p>
          <a:p>
            <a:pPr marL="17145">
              <a:lnSpc>
                <a:spcPct val="100000"/>
              </a:lnSpc>
              <a:spcBef>
                <a:spcPts val="370"/>
              </a:spcBef>
            </a:pP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3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.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Maximiz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loca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economi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c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benefit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operation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85" dirty="0">
                <a:solidFill>
                  <a:srgbClr val="050505"/>
                </a:solidFill>
                <a:latin typeface="Verdana"/>
                <a:cs typeface="Verdana"/>
              </a:rPr>
              <a:t>RMW</a:t>
            </a:r>
            <a:r>
              <a:rPr sz="600" spc="140" dirty="0">
                <a:solidFill>
                  <a:srgbClr val="050505"/>
                </a:solidFill>
                <a:latin typeface="Verdana"/>
                <a:cs typeface="Verdana"/>
              </a:rPr>
              <a:t>B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busines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community.</a:t>
            </a:r>
            <a:endParaRPr sz="600" dirty="0">
              <a:latin typeface="Verdana"/>
              <a:cs typeface="Verdana"/>
            </a:endParaRPr>
          </a:p>
          <a:p>
            <a:pPr marL="139700" indent="-127000">
              <a:lnSpc>
                <a:spcPct val="100000"/>
              </a:lnSpc>
              <a:spcBef>
                <a:spcPts val="380"/>
              </a:spcBef>
              <a:buClr>
                <a:srgbClr val="050505"/>
              </a:buClr>
              <a:buFont typeface="Times New Roman"/>
              <a:buAutoNum type="arabicPeriod" startAt="4"/>
              <a:tabLst>
                <a:tab pos="140335" algn="l"/>
              </a:tabLst>
            </a:pP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Reaffir</a:t>
            </a:r>
            <a:r>
              <a:rPr sz="600" spc="16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enhanc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government'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abilit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provide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regiona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10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services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programs.</a:t>
            </a:r>
            <a:endParaRPr sz="600" dirty="0">
              <a:latin typeface="Verdana"/>
              <a:cs typeface="Verdana"/>
            </a:endParaRPr>
          </a:p>
          <a:p>
            <a:pPr marL="142240" indent="-122555">
              <a:lnSpc>
                <a:spcPct val="100000"/>
              </a:lnSpc>
              <a:spcBef>
                <a:spcPts val="380"/>
              </a:spcBef>
              <a:buClr>
                <a:srgbClr val="050505"/>
              </a:buClr>
              <a:buFont typeface="Times New Roman"/>
              <a:buAutoNum type="arabicPeriod" startAt="4"/>
              <a:tabLst>
                <a:tab pos="142875" algn="l"/>
              </a:tabLst>
            </a:pP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Seize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707"/>
                </a:solidFill>
                <a:latin typeface="Verdana"/>
                <a:cs typeface="Verdana"/>
              </a:rPr>
              <a:t>economi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c</a:t>
            </a:r>
            <a:r>
              <a:rPr sz="600" spc="4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diversificatio</a:t>
            </a:r>
            <a:r>
              <a:rPr sz="600" spc="110" dirty="0">
                <a:solidFill>
                  <a:srgbClr val="050707"/>
                </a:solidFill>
                <a:latin typeface="Verdana"/>
                <a:cs typeface="Verdana"/>
              </a:rPr>
              <a:t>n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opportunitie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s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707"/>
                </a:solidFill>
                <a:latin typeface="Verdana"/>
                <a:cs typeface="Verdana"/>
              </a:rPr>
              <a:t>a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s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707"/>
                </a:solidFill>
                <a:latin typeface="Verdana"/>
                <a:cs typeface="Verdana"/>
              </a:rPr>
              <a:t>par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t</a:t>
            </a:r>
            <a:r>
              <a:rPr sz="600" spc="-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75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f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recovery.</a:t>
            </a:r>
            <a:endParaRPr sz="600" dirty="0">
              <a:latin typeface="Verdana"/>
              <a:cs typeface="Verdana"/>
            </a:endParaRPr>
          </a:p>
          <a:p>
            <a:pPr marL="13970" marR="5080" indent="1270">
              <a:lnSpc>
                <a:spcPct val="152100"/>
              </a:lnSpc>
              <a:buClr>
                <a:srgbClr val="050507"/>
              </a:buClr>
              <a:buFont typeface="Verdana"/>
              <a:buAutoNum type="arabicPeriod" startAt="6"/>
              <a:tabLst>
                <a:tab pos="139700" algn="l"/>
              </a:tabLst>
            </a:pP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Coordinat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the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existin</a:t>
            </a: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g</a:t>
            </a:r>
            <a:r>
              <a:rPr sz="600" spc="2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45" dirty="0">
                <a:solidFill>
                  <a:srgbClr val="050507"/>
                </a:solidFill>
                <a:latin typeface="Verdana"/>
                <a:cs typeface="Verdana"/>
              </a:rPr>
              <a:t>Downtow</a:t>
            </a:r>
            <a:r>
              <a:rPr sz="600" spc="125" dirty="0">
                <a:solidFill>
                  <a:srgbClr val="050507"/>
                </a:solidFill>
                <a:latin typeface="Verdana"/>
                <a:cs typeface="Verdana"/>
              </a:rPr>
              <a:t>n</a:t>
            </a:r>
            <a:r>
              <a:rPr sz="600" spc="2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Revitalizatio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n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45" dirty="0">
                <a:solidFill>
                  <a:srgbClr val="050507"/>
                </a:solidFill>
                <a:latin typeface="Verdana"/>
                <a:cs typeface="Verdana"/>
              </a:rPr>
              <a:t>Downtow</a:t>
            </a:r>
            <a:r>
              <a:rPr sz="600" spc="125" dirty="0">
                <a:solidFill>
                  <a:srgbClr val="050507"/>
                </a:solidFill>
                <a:latin typeface="Verdana"/>
                <a:cs typeface="Verdana"/>
              </a:rPr>
              <a:t>n</a:t>
            </a:r>
            <a:r>
              <a:rPr sz="600" spc="2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7"/>
                </a:solidFill>
                <a:latin typeface="Verdana"/>
                <a:cs typeface="Verdana"/>
              </a:rPr>
              <a:t>Are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a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Redevelopmen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t 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activities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wit</a:t>
            </a:r>
            <a:r>
              <a:rPr sz="600" spc="120" dirty="0">
                <a:solidFill>
                  <a:srgbClr val="050507"/>
                </a:solidFill>
                <a:latin typeface="Verdana"/>
                <a:cs typeface="Verdana"/>
              </a:rPr>
              <a:t>h</a:t>
            </a:r>
            <a:r>
              <a:rPr sz="600" spc="4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recovery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efforts.</a:t>
            </a:r>
            <a:endParaRPr sz="600" dirty="0">
              <a:latin typeface="Verdana"/>
              <a:cs typeface="Verdana"/>
            </a:endParaRPr>
          </a:p>
          <a:p>
            <a:pPr marL="139700" indent="-123825">
              <a:lnSpc>
                <a:spcPct val="100000"/>
              </a:lnSpc>
              <a:spcBef>
                <a:spcPts val="380"/>
              </a:spcBef>
              <a:buClr>
                <a:srgbClr val="050507"/>
              </a:buClr>
              <a:buFont typeface="Verdana"/>
              <a:buAutoNum type="arabicPeriod" startAt="6"/>
              <a:tabLst>
                <a:tab pos="140335" algn="l"/>
              </a:tabLst>
            </a:pP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Coordinat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effort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directl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wit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h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WBEDC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ensur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mutuall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beneficia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!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outcomes.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92878" y="7268350"/>
            <a:ext cx="6105525" cy="1220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588260" algn="l"/>
              </a:tabLst>
            </a:pPr>
            <a:r>
              <a:rPr sz="600" spc="114" dirty="0">
                <a:solidFill>
                  <a:srgbClr val="040404"/>
                </a:solidFill>
                <a:latin typeface="Verdana"/>
                <a:cs typeface="Verdana"/>
              </a:rPr>
              <a:t>Asses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4"/>
                </a:solidFill>
                <a:latin typeface="Verdana"/>
                <a:cs typeface="Verdana"/>
              </a:rPr>
              <a:t>an</a:t>
            </a: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d</a:t>
            </a:r>
            <a:r>
              <a:rPr sz="600" spc="3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40404"/>
                </a:solidFill>
                <a:latin typeface="Verdana"/>
                <a:cs typeface="Verdana"/>
              </a:rPr>
              <a:t>remediate</a:t>
            </a:r>
            <a:r>
              <a:rPr sz="600" spc="-3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40404"/>
                </a:solidFill>
                <a:latin typeface="Verdana"/>
                <a:cs typeface="Verdana"/>
              </a:rPr>
              <a:t>th</a:t>
            </a: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40404"/>
                </a:solidFill>
                <a:latin typeface="Verdana"/>
                <a:cs typeface="Verdana"/>
              </a:rPr>
              <a:t>environmenta</a:t>
            </a:r>
            <a:r>
              <a:rPr sz="600" spc="55" dirty="0">
                <a:solidFill>
                  <a:srgbClr val="040404"/>
                </a:solidFill>
                <a:latin typeface="Verdana"/>
                <a:cs typeface="Verdana"/>
              </a:rPr>
              <a:t>l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	</a:t>
            </a:r>
            <a:r>
              <a:rPr lang="en-US" sz="600" dirty="0">
                <a:solidFill>
                  <a:srgbClr val="040404"/>
                </a:solidFill>
                <a:latin typeface="Verdana"/>
                <a:cs typeface="Verdana"/>
              </a:rPr>
              <a:t> of</a:t>
            </a:r>
            <a:r>
              <a:rPr sz="600" spc="-1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40404"/>
                </a:solidFill>
                <a:latin typeface="Verdana"/>
                <a:cs typeface="Verdana"/>
              </a:rPr>
              <a:t>th</a:t>
            </a: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4"/>
                </a:solidFill>
                <a:latin typeface="Verdana"/>
                <a:cs typeface="Verdana"/>
              </a:rPr>
              <a:t>flood:</a:t>
            </a:r>
            <a:endParaRPr sz="600" dirty="0">
              <a:latin typeface="Verdana"/>
              <a:cs typeface="Verdana"/>
            </a:endParaRPr>
          </a:p>
          <a:p>
            <a:pPr marL="16510" indent="3175">
              <a:lnSpc>
                <a:spcPct val="100000"/>
              </a:lnSpc>
              <a:spcBef>
                <a:spcPts val="365"/>
              </a:spcBef>
              <a:buClr>
                <a:srgbClr val="050507"/>
              </a:buClr>
              <a:buFont typeface="Verdana"/>
              <a:buAutoNum type="arabicPeriod"/>
              <a:tabLst>
                <a:tab pos="140970" algn="l"/>
              </a:tabLst>
            </a:pP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Ensure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safet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y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f</a:t>
            </a:r>
            <a:r>
              <a:rPr sz="600" spc="4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resident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while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promotin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g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stron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g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environmenta</a:t>
            </a:r>
            <a:r>
              <a:rPr sz="600" spc="45" dirty="0">
                <a:solidFill>
                  <a:srgbClr val="050507"/>
                </a:solidFill>
                <a:latin typeface="Verdana"/>
                <a:cs typeface="Verdana"/>
              </a:rPr>
              <a:t>l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stewardship.</a:t>
            </a:r>
            <a:endParaRPr sz="600" dirty="0">
              <a:latin typeface="Verdana"/>
              <a:cs typeface="Verdana"/>
            </a:endParaRPr>
          </a:p>
          <a:p>
            <a:pPr marL="151130" indent="-130810">
              <a:lnSpc>
                <a:spcPct val="100000"/>
              </a:lnSpc>
              <a:spcBef>
                <a:spcPts val="380"/>
              </a:spcBef>
              <a:buClr>
                <a:srgbClr val="050507"/>
              </a:buClr>
              <a:buFont typeface="Verdana"/>
              <a:buAutoNum type="arabicPeriod"/>
              <a:tabLst>
                <a:tab pos="151130" algn="l"/>
              </a:tabLst>
            </a:pP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lmplemen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a</a:t>
            </a:r>
            <a:r>
              <a:rPr sz="600" spc="4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proces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3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identify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,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remediate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,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asses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the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long-ter</a:t>
            </a:r>
            <a:r>
              <a:rPr sz="600" spc="155" dirty="0">
                <a:solidFill>
                  <a:srgbClr val="050507"/>
                </a:solidFill>
                <a:latin typeface="Verdana"/>
                <a:cs typeface="Verdana"/>
              </a:rPr>
              <a:t>m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health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f</a:t>
            </a:r>
            <a:r>
              <a:rPr sz="600" spc="2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flood-affecte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areas.</a:t>
            </a:r>
            <a:endParaRPr sz="600" dirty="0">
              <a:latin typeface="Verdana"/>
              <a:cs typeface="Verdana"/>
            </a:endParaRPr>
          </a:p>
          <a:p>
            <a:pPr marL="16510" marR="149860" indent="6350">
              <a:lnSpc>
                <a:spcPts val="1110"/>
              </a:lnSpc>
              <a:spcBef>
                <a:spcPts val="85"/>
              </a:spcBef>
              <a:buClr>
                <a:srgbClr val="050507"/>
              </a:buClr>
              <a:buFont typeface="Verdana"/>
              <a:buAutoNum type="arabicPeriod"/>
              <a:tabLst>
                <a:tab pos="140970" algn="l"/>
              </a:tabLst>
            </a:pP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Ensure</a:t>
            </a:r>
            <a:r>
              <a:rPr sz="600" spc="6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the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707"/>
                </a:solidFill>
                <a:latin typeface="Verdana"/>
                <a:cs typeface="Verdana"/>
              </a:rPr>
              <a:t>prope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r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disposa</a:t>
            </a:r>
            <a:r>
              <a:rPr sz="600" spc="40" dirty="0">
                <a:solidFill>
                  <a:srgbClr val="050707"/>
                </a:solidFill>
                <a:latin typeface="Verdana"/>
                <a:cs typeface="Verdana"/>
              </a:rPr>
              <a:t>l</a:t>
            </a:r>
            <a:r>
              <a:rPr sz="60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75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f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wast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7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3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debri</a:t>
            </a:r>
            <a:r>
              <a:rPr sz="600" spc="80" dirty="0">
                <a:solidFill>
                  <a:srgbClr val="050707"/>
                </a:solidFill>
                <a:latin typeface="Verdana"/>
                <a:cs typeface="Verdana"/>
              </a:rPr>
              <a:t>s</a:t>
            </a:r>
            <a:r>
              <a:rPr sz="600" spc="2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generated</a:t>
            </a:r>
            <a:r>
              <a:rPr sz="600" spc="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707"/>
                </a:solidFill>
                <a:latin typeface="Verdana"/>
                <a:cs typeface="Verdana"/>
              </a:rPr>
              <a:t>b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y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-8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707"/>
                </a:solidFill>
                <a:latin typeface="Verdana"/>
                <a:cs typeface="Verdana"/>
              </a:rPr>
              <a:t>whil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seekin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g</a:t>
            </a:r>
            <a:r>
              <a:rPr sz="600" spc="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opportunitie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s</a:t>
            </a:r>
            <a:r>
              <a:rPr sz="60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-10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capture</a:t>
            </a:r>
            <a:r>
              <a:rPr sz="600" spc="4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707"/>
                </a:solidFill>
                <a:latin typeface="Verdana"/>
                <a:cs typeface="Verdana"/>
              </a:rPr>
              <a:t>and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707"/>
                </a:solidFill>
                <a:latin typeface="Verdana"/>
                <a:cs typeface="Verdana"/>
              </a:rPr>
              <a:t>recycl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e</a:t>
            </a:r>
            <a:r>
              <a:rPr sz="600" spc="5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materials.</a:t>
            </a:r>
            <a:endParaRPr sz="600" dirty="0">
              <a:latin typeface="Verdana"/>
              <a:cs typeface="Verdana"/>
            </a:endParaRPr>
          </a:p>
          <a:p>
            <a:pPr marL="19050" marR="5080" indent="-2540">
              <a:lnSpc>
                <a:spcPts val="1090"/>
              </a:lnSpc>
              <a:spcBef>
                <a:spcPts val="5"/>
              </a:spcBef>
              <a:buClr>
                <a:srgbClr val="050507"/>
              </a:buClr>
              <a:buFont typeface="Times New Roman"/>
              <a:buAutoNum type="arabicPeriod" startAt="4"/>
              <a:tabLst>
                <a:tab pos="144145" algn="l"/>
              </a:tabLst>
            </a:pP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Re-establis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h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activel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y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7"/>
                </a:solidFill>
                <a:latin typeface="Verdana"/>
                <a:cs typeface="Verdana"/>
              </a:rPr>
              <a:t>promot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the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7"/>
                </a:solidFill>
                <a:latin typeface="Verdana"/>
                <a:cs typeface="Verdana"/>
              </a:rPr>
              <a:t>developmen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f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gree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n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space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-10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includin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g</a:t>
            </a:r>
            <a:r>
              <a:rPr sz="600" spc="4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maximizin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g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thei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r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abilit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y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3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mitigat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the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effects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f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overlan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flooding.</a:t>
            </a:r>
            <a:endParaRPr sz="600" dirty="0">
              <a:latin typeface="Verdana"/>
              <a:cs typeface="Verdana"/>
            </a:endParaRPr>
          </a:p>
          <a:p>
            <a:pPr marL="15875" marR="208915" indent="5080">
              <a:lnSpc>
                <a:spcPts val="1100"/>
              </a:lnSpc>
              <a:buClr>
                <a:srgbClr val="050507"/>
              </a:buClr>
              <a:buFont typeface="Times New Roman"/>
              <a:buAutoNum type="arabicPeriod" startAt="4"/>
              <a:tabLst>
                <a:tab pos="139700" algn="l"/>
              </a:tabLst>
            </a:pP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See</a:t>
            </a:r>
            <a:r>
              <a:rPr sz="600" spc="65" dirty="0">
                <a:solidFill>
                  <a:srgbClr val="040404"/>
                </a:solidFill>
                <a:latin typeface="Verdana"/>
                <a:cs typeface="Verdana"/>
              </a:rPr>
              <a:t>k</a:t>
            </a:r>
            <a:r>
              <a:rPr sz="600" spc="3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4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o</a:t>
            </a:r>
            <a:r>
              <a:rPr sz="600" spc="7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40404"/>
                </a:solidFill>
                <a:latin typeface="Verdana"/>
                <a:cs typeface="Verdana"/>
              </a:rPr>
              <a:t>implemen</a:t>
            </a:r>
            <a:r>
              <a:rPr sz="600" spc="65" dirty="0">
                <a:solidFill>
                  <a:srgbClr val="040404"/>
                </a:solidFill>
                <a:latin typeface="Verdana"/>
                <a:cs typeface="Verdana"/>
              </a:rPr>
              <a:t>t</a:t>
            </a:r>
            <a:r>
              <a:rPr sz="600" spc="3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transformative</a:t>
            </a:r>
            <a:r>
              <a:rPr sz="600" spc="3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opportunitie</a:t>
            </a:r>
            <a:r>
              <a:rPr sz="600" spc="90" dirty="0">
                <a:solidFill>
                  <a:srgbClr val="040404"/>
                </a:solidFill>
                <a:latin typeface="Verdana"/>
                <a:cs typeface="Verdana"/>
              </a:rPr>
              <a:t>s</a:t>
            </a:r>
            <a:r>
              <a:rPr sz="600" spc="6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during</a:t>
            </a:r>
            <a:r>
              <a:rPr sz="600" spc="3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404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spc="95" dirty="0">
                <a:solidFill>
                  <a:srgbClr val="040404"/>
                </a:solidFill>
                <a:latin typeface="Verdana"/>
                <a:cs typeface="Verdana"/>
              </a:rPr>
              <a:t> recover</a:t>
            </a:r>
            <a:r>
              <a:rPr sz="600" spc="90" dirty="0">
                <a:solidFill>
                  <a:srgbClr val="040404"/>
                </a:solidFill>
                <a:latin typeface="Verdana"/>
                <a:cs typeface="Verdana"/>
              </a:rPr>
              <a:t>y</a:t>
            </a:r>
            <a:r>
              <a:rPr sz="600" spc="4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40404"/>
                </a:solidFill>
                <a:latin typeface="Verdana"/>
                <a:cs typeface="Verdana"/>
              </a:rPr>
              <a:t>tha</a:t>
            </a:r>
            <a:r>
              <a:rPr sz="600" spc="70" dirty="0">
                <a:solidFill>
                  <a:srgbClr val="040404"/>
                </a:solidFill>
                <a:latin typeface="Verdana"/>
                <a:cs typeface="Verdana"/>
              </a:rPr>
              <a:t>t</a:t>
            </a:r>
            <a:r>
              <a:rPr sz="600" spc="3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better</a:t>
            </a:r>
            <a:r>
              <a:rPr sz="600" spc="90" dirty="0">
                <a:solidFill>
                  <a:srgbClr val="040404"/>
                </a:solidFill>
                <a:latin typeface="Verdana"/>
                <a:cs typeface="Verdana"/>
              </a:rPr>
              <a:t>s</a:t>
            </a:r>
            <a:r>
              <a:rPr sz="600" spc="3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the</a:t>
            </a:r>
            <a:r>
              <a:rPr sz="600" spc="5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40404"/>
                </a:solidFill>
                <a:latin typeface="Verdana"/>
                <a:cs typeface="Verdana"/>
              </a:rPr>
              <a:t>natura</a:t>
            </a:r>
            <a:r>
              <a:rPr sz="600" spc="45" dirty="0">
                <a:solidFill>
                  <a:srgbClr val="040404"/>
                </a:solidFill>
                <a:latin typeface="Verdana"/>
                <a:cs typeface="Verdana"/>
              </a:rPr>
              <a:t>l</a:t>
            </a:r>
            <a:r>
              <a:rPr sz="600" spc="3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4"/>
                </a:solidFill>
                <a:latin typeface="Verdana"/>
                <a:cs typeface="Verdana"/>
              </a:rPr>
              <a:t>environmen</a:t>
            </a:r>
            <a:r>
              <a:rPr sz="600" spc="65" dirty="0">
                <a:solidFill>
                  <a:srgbClr val="040404"/>
                </a:solidFill>
                <a:latin typeface="Verdana"/>
                <a:cs typeface="Verdana"/>
              </a:rPr>
              <a:t>t</a:t>
            </a:r>
            <a:r>
              <a:rPr sz="600" spc="4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40404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40404"/>
                </a:solidFill>
                <a:latin typeface="Verdana"/>
                <a:cs typeface="Verdana"/>
              </a:rPr>
              <a:t>f</a:t>
            </a:r>
            <a:r>
              <a:rPr sz="600" spc="2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4"/>
                </a:solidFill>
                <a:latin typeface="Verdana"/>
                <a:cs typeface="Verdana"/>
              </a:rPr>
              <a:t>the</a:t>
            </a:r>
            <a:r>
              <a:rPr sz="600" spc="135" dirty="0">
                <a:solidFill>
                  <a:srgbClr val="040404"/>
                </a:solidFill>
                <a:latin typeface="Verdana"/>
                <a:cs typeface="Verdana"/>
              </a:rPr>
              <a:t> RMWB.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25563" y="8583943"/>
            <a:ext cx="1217295" cy="1041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110" dirty="0">
                <a:solidFill>
                  <a:srgbClr val="040404"/>
                </a:solidFill>
                <a:latin typeface="Verdana"/>
                <a:cs typeface="Verdana"/>
              </a:rPr>
              <a:t>Performanc</a:t>
            </a:r>
            <a:r>
              <a:rPr sz="600" spc="120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spc="5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lndicators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68110" y="8732620"/>
            <a:ext cx="3832225" cy="1184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8745" indent="-106045">
              <a:lnSpc>
                <a:spcPct val="100000"/>
              </a:lnSpc>
              <a:buClr>
                <a:srgbClr val="050507"/>
              </a:buClr>
              <a:buSzPct val="66666"/>
              <a:buFont typeface="Arial"/>
              <a:buChar char="•"/>
              <a:tabLst>
                <a:tab pos="119380" algn="l"/>
              </a:tabLst>
            </a:pP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Confidenc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-2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f</a:t>
            </a:r>
            <a:r>
              <a:rPr sz="600" spc="-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r</a:t>
            </a:r>
            <a:r>
              <a:rPr sz="600" spc="-1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residents.</a:t>
            </a:r>
            <a:endParaRPr sz="600" dirty="0">
              <a:latin typeface="Verdana"/>
              <a:cs typeface="Verdana"/>
            </a:endParaRPr>
          </a:p>
          <a:p>
            <a:pPr marL="118745" indent="-106045">
              <a:lnSpc>
                <a:spcPct val="100000"/>
              </a:lnSpc>
              <a:spcBef>
                <a:spcPts val="495"/>
              </a:spcBef>
              <a:buClr>
                <a:srgbClr val="050507"/>
              </a:buClr>
              <a:buSzPct val="66666"/>
              <a:buFont typeface="Arial"/>
              <a:buChar char="•"/>
              <a:tabLst>
                <a:tab pos="119380" algn="l"/>
              </a:tabLst>
            </a:pPr>
            <a:r>
              <a:rPr sz="600" spc="114" dirty="0">
                <a:solidFill>
                  <a:srgbClr val="040505"/>
                </a:solidFill>
                <a:latin typeface="Verdana"/>
                <a:cs typeface="Verdana"/>
              </a:rPr>
              <a:t>Communit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y</a:t>
            </a:r>
            <a:r>
              <a:rPr sz="600" spc="4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resilienc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level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a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505"/>
                </a:solidFill>
                <a:latin typeface="Verdana"/>
                <a:cs typeface="Verdana"/>
              </a:rPr>
              <a:t>compare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40505"/>
                </a:solidFill>
                <a:latin typeface="Verdana"/>
                <a:cs typeface="Verdana"/>
              </a:rPr>
              <a:t>o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pre-disaster.</a:t>
            </a:r>
            <a:endParaRPr sz="600" dirty="0">
              <a:latin typeface="Verdana"/>
              <a:cs typeface="Verdana"/>
            </a:endParaRPr>
          </a:p>
          <a:p>
            <a:pPr marL="123189" indent="-108585">
              <a:lnSpc>
                <a:spcPct val="100000"/>
              </a:lnSpc>
              <a:spcBef>
                <a:spcPts val="500"/>
              </a:spcBef>
              <a:buClr>
                <a:srgbClr val="050507"/>
              </a:buClr>
              <a:buSzPct val="66666"/>
              <a:buFont typeface="Arial"/>
              <a:buChar char="•"/>
              <a:tabLst>
                <a:tab pos="123825" algn="l"/>
              </a:tabLst>
            </a:pP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Vulnerabilit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y</a:t>
            </a:r>
            <a:r>
              <a:rPr sz="600" spc="-5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-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exposur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levels.</a:t>
            </a:r>
            <a:endParaRPr sz="600" dirty="0">
              <a:latin typeface="Verdana"/>
              <a:cs typeface="Verdana"/>
            </a:endParaRPr>
          </a:p>
          <a:p>
            <a:pPr marL="128270" indent="-115570">
              <a:lnSpc>
                <a:spcPct val="100000"/>
              </a:lnSpc>
              <a:spcBef>
                <a:spcPts val="480"/>
              </a:spcBef>
              <a:buClr>
                <a:srgbClr val="050507"/>
              </a:buClr>
              <a:buSzPct val="66666"/>
              <a:buFont typeface="Arial"/>
              <a:buChar char="•"/>
              <a:tabLst>
                <a:tab pos="128905" algn="l"/>
              </a:tabLst>
            </a:pP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Healt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h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and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well-bein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residents.</a:t>
            </a:r>
            <a:endParaRPr sz="600" dirty="0">
              <a:latin typeface="Verdana"/>
              <a:cs typeface="Verdana"/>
            </a:endParaRPr>
          </a:p>
          <a:p>
            <a:pPr marL="116205" indent="-103505">
              <a:lnSpc>
                <a:spcPct val="100000"/>
              </a:lnSpc>
              <a:spcBef>
                <a:spcPts val="505"/>
              </a:spcBef>
              <a:buClr>
                <a:srgbClr val="050507"/>
              </a:buClr>
              <a:buSzPct val="66666"/>
              <a:buFont typeface="Arial"/>
              <a:buChar char="•"/>
              <a:tabLst>
                <a:tab pos="116839" algn="l"/>
              </a:tabLst>
            </a:pP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Regional</a:t>
            </a:r>
            <a:r>
              <a:rPr sz="600" spc="-8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economic</a:t>
            </a:r>
            <a:r>
              <a:rPr sz="600" spc="-8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output</a:t>
            </a:r>
            <a:r>
              <a:rPr sz="600" spc="-6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levels.</a:t>
            </a:r>
            <a:endParaRPr sz="600" dirty="0">
              <a:latin typeface="Verdana"/>
              <a:cs typeface="Verdana"/>
            </a:endParaRPr>
          </a:p>
          <a:p>
            <a:pPr marL="124460" indent="-111760">
              <a:lnSpc>
                <a:spcPct val="100000"/>
              </a:lnSpc>
              <a:spcBef>
                <a:spcPts val="484"/>
              </a:spcBef>
              <a:buClr>
                <a:srgbClr val="050507"/>
              </a:buClr>
              <a:buSzPct val="66666"/>
              <a:buFont typeface="Arial"/>
              <a:buChar char="•"/>
              <a:tabLst>
                <a:tab pos="125095" algn="l"/>
              </a:tabLst>
            </a:pPr>
            <a:r>
              <a:rPr sz="600" spc="60" dirty="0">
                <a:solidFill>
                  <a:srgbClr val="040404"/>
                </a:solidFill>
                <a:latin typeface="Verdana"/>
                <a:cs typeface="Verdana"/>
              </a:rPr>
              <a:t>Long-ter</a:t>
            </a:r>
            <a:r>
              <a:rPr sz="600" spc="140" dirty="0">
                <a:solidFill>
                  <a:srgbClr val="040404"/>
                </a:solidFill>
                <a:latin typeface="Verdana"/>
                <a:cs typeface="Verdana"/>
              </a:rPr>
              <a:t>m</a:t>
            </a:r>
            <a:r>
              <a:rPr sz="600" spc="-1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4"/>
                </a:solidFill>
                <a:latin typeface="Verdana"/>
                <a:cs typeface="Verdana"/>
              </a:rPr>
              <a:t>impac</a:t>
            </a:r>
            <a:r>
              <a:rPr sz="600" spc="65" dirty="0">
                <a:solidFill>
                  <a:srgbClr val="040404"/>
                </a:solidFill>
                <a:latin typeface="Verdana"/>
                <a:cs typeface="Verdana"/>
              </a:rPr>
              <a:t>t</a:t>
            </a:r>
            <a:r>
              <a:rPr sz="600" spc="-2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404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40404"/>
                </a:solidFill>
                <a:latin typeface="Verdana"/>
                <a:cs typeface="Verdana"/>
              </a:rPr>
              <a:t>o</a:t>
            </a:r>
            <a:r>
              <a:rPr sz="600" spc="-3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404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404"/>
                </a:solidFill>
                <a:latin typeface="Verdana"/>
                <a:cs typeface="Verdana"/>
              </a:rPr>
              <a:t>e</a:t>
            </a:r>
            <a:r>
              <a:rPr sz="600" spc="-1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404"/>
                </a:solidFill>
                <a:latin typeface="Verdana"/>
                <a:cs typeface="Verdana"/>
              </a:rPr>
              <a:t>natura</a:t>
            </a:r>
            <a:r>
              <a:rPr sz="600" spc="45" dirty="0">
                <a:solidFill>
                  <a:srgbClr val="040404"/>
                </a:solidFill>
                <a:latin typeface="Verdana"/>
                <a:cs typeface="Verdana"/>
              </a:rPr>
              <a:t>l</a:t>
            </a:r>
            <a:r>
              <a:rPr sz="600" spc="-3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404"/>
                </a:solidFill>
                <a:latin typeface="Verdana"/>
                <a:cs typeface="Verdana"/>
              </a:rPr>
              <a:t>environment.</a:t>
            </a:r>
            <a:endParaRPr sz="600" dirty="0">
              <a:latin typeface="Verdana"/>
              <a:cs typeface="Verdana"/>
            </a:endParaRPr>
          </a:p>
          <a:p>
            <a:pPr marL="128270" indent="-115570">
              <a:lnSpc>
                <a:spcPct val="100000"/>
              </a:lnSpc>
              <a:spcBef>
                <a:spcPts val="484"/>
              </a:spcBef>
              <a:buClr>
                <a:srgbClr val="050507"/>
              </a:buClr>
              <a:buSzPct val="66666"/>
              <a:buFont typeface="Arial"/>
              <a:buChar char="•"/>
              <a:tabLst>
                <a:tab pos="128905" algn="l"/>
              </a:tabLst>
            </a:pP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Processin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g</a:t>
            </a:r>
            <a:r>
              <a:rPr sz="600" spc="-5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7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707"/>
                </a:solidFill>
                <a:latin typeface="Verdana"/>
                <a:cs typeface="Verdana"/>
              </a:rPr>
              <a:t>d</a:t>
            </a:r>
            <a:r>
              <a:rPr sz="600" spc="-3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completio</a:t>
            </a:r>
            <a:r>
              <a:rPr sz="600" spc="110" dirty="0">
                <a:solidFill>
                  <a:srgbClr val="050707"/>
                </a:solidFill>
                <a:latin typeface="Verdana"/>
                <a:cs typeface="Verdana"/>
              </a:rPr>
              <a:t>n</a:t>
            </a:r>
            <a:r>
              <a:rPr sz="600" spc="-4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7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707"/>
                </a:solidFill>
                <a:latin typeface="Verdana"/>
                <a:cs typeface="Verdana"/>
              </a:rPr>
              <a:t>f</a:t>
            </a:r>
            <a:r>
              <a:rPr sz="600" spc="-3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the</a:t>
            </a:r>
            <a:r>
              <a:rPr sz="600" spc="-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province'</a:t>
            </a:r>
            <a:r>
              <a:rPr sz="600" spc="85" dirty="0">
                <a:solidFill>
                  <a:srgbClr val="050707"/>
                </a:solidFill>
                <a:latin typeface="Verdana"/>
                <a:cs typeface="Verdana"/>
              </a:rPr>
              <a:t>s</a:t>
            </a:r>
            <a:r>
              <a:rPr sz="600" spc="-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707"/>
                </a:solidFill>
                <a:latin typeface="Verdana"/>
                <a:cs typeface="Verdana"/>
              </a:rPr>
              <a:t>disaster</a:t>
            </a:r>
            <a:r>
              <a:rPr sz="600" spc="-3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50707"/>
                </a:solidFill>
                <a:latin typeface="Verdana"/>
                <a:cs typeface="Verdana"/>
              </a:rPr>
              <a:t>y</a:t>
            </a:r>
            <a:r>
              <a:rPr sz="600" spc="-20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707"/>
                </a:solidFill>
                <a:latin typeface="Verdana"/>
                <a:cs typeface="Verdana"/>
              </a:rPr>
              <a:t>progra</a:t>
            </a:r>
            <a:r>
              <a:rPr sz="600" spc="155" dirty="0">
                <a:solidFill>
                  <a:srgbClr val="050707"/>
                </a:solidFill>
                <a:latin typeface="Verdana"/>
                <a:cs typeface="Verdana"/>
              </a:rPr>
              <a:t>m</a:t>
            </a:r>
            <a:r>
              <a:rPr sz="600" spc="-15" dirty="0">
                <a:solidFill>
                  <a:srgbClr val="050707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707"/>
                </a:solidFill>
                <a:latin typeface="Verdana"/>
                <a:cs typeface="Verdana"/>
              </a:rPr>
              <a:t>claims.</a:t>
            </a:r>
            <a:endParaRPr sz="600" dirty="0">
              <a:latin typeface="Verdana"/>
              <a:cs typeface="Verdana"/>
            </a:endParaRPr>
          </a:p>
          <a:p>
            <a:pPr marL="118110" indent="-105410">
              <a:lnSpc>
                <a:spcPct val="100000"/>
              </a:lnSpc>
              <a:spcBef>
                <a:spcPts val="495"/>
              </a:spcBef>
              <a:buClr>
                <a:srgbClr val="050507"/>
              </a:buClr>
              <a:buSzPct val="66666"/>
              <a:buFont typeface="Arial"/>
              <a:buChar char="•"/>
              <a:tabLst>
                <a:tab pos="118745" algn="l"/>
              </a:tabLst>
            </a:pP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Duratio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n</a:t>
            </a:r>
            <a:r>
              <a:rPr sz="600" spc="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40505"/>
                </a:solidFill>
                <a:latin typeface="Verdana"/>
                <a:cs typeface="Verdana"/>
              </a:rPr>
              <a:t>o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achiev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communit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y</a:t>
            </a:r>
            <a:r>
              <a:rPr sz="600" spc="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recovery.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94719" y="2903068"/>
            <a:ext cx="2660650" cy="1045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4710">
              <a:lnSpc>
                <a:spcPct val="100000"/>
              </a:lnSpc>
            </a:pPr>
            <a:r>
              <a:rPr sz="1100" spc="-70" dirty="0">
                <a:solidFill>
                  <a:srgbClr val="040404"/>
                </a:solidFill>
                <a:latin typeface="Verdana"/>
                <a:cs typeface="Verdana"/>
              </a:rPr>
              <a:t>Desire</a:t>
            </a:r>
            <a:r>
              <a:rPr sz="1100" spc="-80" dirty="0">
                <a:solidFill>
                  <a:srgbClr val="040404"/>
                </a:solidFill>
                <a:latin typeface="Verdana"/>
                <a:cs typeface="Verdana"/>
              </a:rPr>
              <a:t>d</a:t>
            </a:r>
            <a:r>
              <a:rPr sz="1100" spc="-4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1100" spc="-65" dirty="0">
                <a:solidFill>
                  <a:srgbClr val="040404"/>
                </a:solidFill>
                <a:latin typeface="Verdana"/>
                <a:cs typeface="Verdana"/>
              </a:rPr>
              <a:t>Outcomes</a:t>
            </a:r>
            <a:endParaRPr sz="1100" dirty="0">
              <a:latin typeface="Verdana"/>
              <a:cs typeface="Verdana"/>
            </a:endParaRPr>
          </a:p>
          <a:p>
            <a:pPr marL="127635" marR="5080" indent="-113030">
              <a:lnSpc>
                <a:spcPct val="151400"/>
              </a:lnSpc>
              <a:spcBef>
                <a:spcPts val="280"/>
              </a:spcBef>
              <a:buClr>
                <a:srgbClr val="040505"/>
              </a:buClr>
              <a:buSzPct val="66666"/>
              <a:buFont typeface="Arial"/>
              <a:buChar char="•"/>
              <a:tabLst>
                <a:tab pos="126364" algn="l"/>
              </a:tabLst>
            </a:pPr>
            <a:r>
              <a:rPr sz="600" spc="165" dirty="0">
                <a:solidFill>
                  <a:srgbClr val="040505"/>
                </a:solidFill>
                <a:latin typeface="Verdana"/>
                <a:cs typeface="Verdana"/>
              </a:rPr>
              <a:t>RMW</a:t>
            </a:r>
            <a:r>
              <a:rPr sz="600" spc="120" dirty="0">
                <a:solidFill>
                  <a:srgbClr val="040505"/>
                </a:solidFill>
                <a:latin typeface="Verdana"/>
                <a:cs typeface="Verdana"/>
              </a:rPr>
              <a:t>B</a:t>
            </a:r>
            <a:r>
              <a:rPr sz="600" spc="35" dirty="0">
                <a:solidFill>
                  <a:srgbClr val="E72028"/>
                </a:solidFill>
                <a:latin typeface="Verdana"/>
                <a:cs typeface="Verdana"/>
              </a:rPr>
              <a:t>-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promote</a:t>
            </a:r>
            <a:r>
              <a:rPr sz="600" spc="114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-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inclusio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n</a:t>
            </a:r>
            <a:r>
              <a:rPr sz="600" spc="-6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4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f</a:t>
            </a:r>
            <a:r>
              <a:rPr sz="600" spc="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Firs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Nation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-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-4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Métis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partners.</a:t>
            </a:r>
            <a:endParaRPr sz="600" dirty="0">
              <a:latin typeface="Verdana"/>
              <a:cs typeface="Verdana"/>
            </a:endParaRPr>
          </a:p>
          <a:p>
            <a:pPr marL="123189" marR="256540" indent="-110489">
              <a:lnSpc>
                <a:spcPct val="152800"/>
              </a:lnSpc>
              <a:spcBef>
                <a:spcPts val="10"/>
              </a:spcBef>
              <a:buClr>
                <a:srgbClr val="040505"/>
              </a:buClr>
              <a:buSzPct val="66666"/>
              <a:buFont typeface="Arial"/>
              <a:buChar char="•"/>
              <a:tabLst>
                <a:tab pos="127000" algn="l"/>
              </a:tabLst>
            </a:pP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Resident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wer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engage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activel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supported,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increasin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resilienc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region.</a:t>
            </a:r>
            <a:endParaRPr sz="600" dirty="0">
              <a:latin typeface="Verdana"/>
              <a:cs typeface="Verdana"/>
            </a:endParaRPr>
          </a:p>
          <a:p>
            <a:pPr marL="122555" marR="190500" indent="-109855">
              <a:lnSpc>
                <a:spcPts val="1110"/>
              </a:lnSpc>
              <a:spcBef>
                <a:spcPts val="85"/>
              </a:spcBef>
              <a:buClr>
                <a:srgbClr val="040505"/>
              </a:buClr>
              <a:buSzPct val="66666"/>
              <a:buFont typeface="Arial"/>
              <a:buChar char="•"/>
              <a:tabLst>
                <a:tab pos="135890" algn="l"/>
              </a:tabLst>
            </a:pP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Flood-relate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healt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h</a:t>
            </a:r>
            <a:r>
              <a:rPr sz="600" spc="-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well-bein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impact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were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effectivel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mitigated.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094719" y="4004828"/>
            <a:ext cx="72390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spc="225" dirty="0">
                <a:solidFill>
                  <a:srgbClr val="050507"/>
                </a:solidFill>
                <a:latin typeface="Arial"/>
                <a:cs typeface="Arial"/>
              </a:rPr>
              <a:t>•</a:t>
            </a:r>
            <a:endParaRPr sz="4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65966" y="3983074"/>
            <a:ext cx="1358265" cy="106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703580" algn="l"/>
              </a:tabLst>
            </a:pP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wa</a:t>
            </a: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	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risk-informed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087861" y="4580609"/>
            <a:ext cx="2782570" cy="947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825" indent="-111125">
              <a:lnSpc>
                <a:spcPct val="100000"/>
              </a:lnSpc>
              <a:buClr>
                <a:srgbClr val="050505"/>
              </a:buClr>
              <a:buSzPct val="66666"/>
              <a:buFont typeface="Arial"/>
              <a:buChar char="•"/>
              <a:tabLst>
                <a:tab pos="124460" algn="l"/>
              </a:tabLst>
            </a:pP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Al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-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damag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wa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repaire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-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remediated.</a:t>
            </a:r>
            <a:endParaRPr sz="600" dirty="0">
              <a:latin typeface="Verdana"/>
              <a:cs typeface="Verdana"/>
            </a:endParaRPr>
          </a:p>
          <a:p>
            <a:pPr marL="123825" marR="223520" indent="-111125">
              <a:lnSpc>
                <a:spcPts val="1110"/>
              </a:lnSpc>
              <a:spcBef>
                <a:spcPts val="90"/>
              </a:spcBef>
              <a:buClr>
                <a:srgbClr val="050505"/>
              </a:buClr>
              <a:buSzPct val="66666"/>
              <a:buFont typeface="Arial"/>
              <a:buChar char="•"/>
              <a:tabLst>
                <a:tab pos="123825" algn="l"/>
              </a:tabLst>
            </a:pPr>
            <a:r>
              <a:rPr sz="600" spc="65" dirty="0">
                <a:solidFill>
                  <a:srgbClr val="070707"/>
                </a:solidFill>
                <a:latin typeface="Verdana"/>
                <a:cs typeface="Verdana"/>
              </a:rPr>
              <a:t>Resident</a:t>
            </a:r>
            <a:r>
              <a:rPr sz="600" spc="80" dirty="0">
                <a:solidFill>
                  <a:srgbClr val="070707"/>
                </a:solidFill>
                <a:latin typeface="Verdana"/>
                <a:cs typeface="Verdana"/>
              </a:rPr>
              <a:t>s</a:t>
            </a:r>
            <a:r>
              <a:rPr sz="60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70707"/>
                </a:solidFill>
                <a:latin typeface="Verdana"/>
                <a:cs typeface="Verdana"/>
              </a:rPr>
              <a:t>wer</a:t>
            </a:r>
            <a:r>
              <a:rPr sz="600" spc="110" dirty="0">
                <a:solidFill>
                  <a:srgbClr val="070707"/>
                </a:solidFill>
                <a:latin typeface="Verdana"/>
                <a:cs typeface="Verdana"/>
              </a:rPr>
              <a:t>e</a:t>
            </a:r>
            <a:r>
              <a:rPr sz="600" spc="-2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70707"/>
                </a:solidFill>
                <a:latin typeface="Verdana"/>
                <a:cs typeface="Verdana"/>
              </a:rPr>
              <a:t>a</a:t>
            </a:r>
            <a:r>
              <a:rPr sz="600" spc="60" dirty="0">
                <a:solidFill>
                  <a:srgbClr val="070707"/>
                </a:solidFill>
                <a:latin typeface="Verdana"/>
                <a:cs typeface="Verdana"/>
              </a:rPr>
              <a:t>bl</a:t>
            </a:r>
            <a:r>
              <a:rPr sz="600" spc="100" dirty="0">
                <a:solidFill>
                  <a:srgbClr val="070707"/>
                </a:solidFill>
                <a:latin typeface="Verdana"/>
                <a:cs typeface="Verdana"/>
              </a:rPr>
              <a:t>e</a:t>
            </a:r>
            <a:r>
              <a:rPr sz="600" spc="-1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707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70707"/>
                </a:solidFill>
                <a:latin typeface="Verdana"/>
                <a:cs typeface="Verdana"/>
              </a:rPr>
              <a:t>o</a:t>
            </a:r>
            <a:r>
              <a:rPr sz="600" spc="-1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40" dirty="0">
                <a:solidFill>
                  <a:srgbClr val="070707"/>
                </a:solidFill>
                <a:latin typeface="Verdana"/>
                <a:cs typeface="Verdana"/>
              </a:rPr>
              <a:t>liv</a:t>
            </a:r>
            <a:r>
              <a:rPr sz="600" spc="90" dirty="0">
                <a:solidFill>
                  <a:srgbClr val="070707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35" dirty="0">
                <a:solidFill>
                  <a:srgbClr val="070707"/>
                </a:solidFill>
                <a:latin typeface="Verdana"/>
                <a:cs typeface="Verdana"/>
              </a:rPr>
              <a:t>i</a:t>
            </a:r>
            <a:r>
              <a:rPr sz="600" spc="110" dirty="0">
                <a:solidFill>
                  <a:srgbClr val="070707"/>
                </a:solidFill>
                <a:latin typeface="Verdana"/>
                <a:cs typeface="Verdana"/>
              </a:rPr>
              <a:t>n</a:t>
            </a:r>
            <a:r>
              <a:rPr sz="600" spc="-1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70707"/>
                </a:solidFill>
                <a:latin typeface="Verdana"/>
                <a:cs typeface="Verdana"/>
              </a:rPr>
              <a:t>the</a:t>
            </a:r>
            <a:r>
              <a:rPr sz="600" spc="-2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165" dirty="0">
                <a:solidFill>
                  <a:srgbClr val="070707"/>
                </a:solidFill>
                <a:latin typeface="Verdana"/>
                <a:cs typeface="Verdana"/>
              </a:rPr>
              <a:t>RMW</a:t>
            </a:r>
            <a:r>
              <a:rPr sz="600" spc="140" dirty="0">
                <a:solidFill>
                  <a:srgbClr val="070707"/>
                </a:solidFill>
                <a:latin typeface="Verdana"/>
                <a:cs typeface="Verdana"/>
              </a:rPr>
              <a:t>B</a:t>
            </a:r>
            <a:r>
              <a:rPr sz="600" spc="-1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70707"/>
                </a:solidFill>
                <a:latin typeface="Verdana"/>
                <a:cs typeface="Verdana"/>
              </a:rPr>
              <a:t>durin</a:t>
            </a:r>
            <a:r>
              <a:rPr sz="600" spc="100" dirty="0">
                <a:solidFill>
                  <a:srgbClr val="070707"/>
                </a:solidFill>
                <a:latin typeface="Verdana"/>
                <a:cs typeface="Verdana"/>
              </a:rPr>
              <a:t>g</a:t>
            </a:r>
            <a:r>
              <a:rPr sz="600" spc="-2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70707"/>
                </a:solidFill>
                <a:latin typeface="Verdana"/>
                <a:cs typeface="Verdana"/>
              </a:rPr>
              <a:t>the</a:t>
            </a:r>
            <a:r>
              <a:rPr sz="600" spc="45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70707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70707"/>
                </a:solidFill>
                <a:latin typeface="Verdana"/>
                <a:cs typeface="Verdana"/>
              </a:rPr>
              <a:t>y</a:t>
            </a:r>
            <a:r>
              <a:rPr sz="600" spc="-40" dirty="0">
                <a:solidFill>
                  <a:srgbClr val="070707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70707"/>
                </a:solidFill>
                <a:latin typeface="Verdana"/>
                <a:cs typeface="Verdana"/>
              </a:rPr>
              <a:t>process.</a:t>
            </a:r>
            <a:endParaRPr sz="600" dirty="0">
              <a:latin typeface="Verdana"/>
              <a:cs typeface="Verdana"/>
            </a:endParaRPr>
          </a:p>
          <a:p>
            <a:pPr marL="133350" indent="-118745">
              <a:lnSpc>
                <a:spcPct val="100000"/>
              </a:lnSpc>
              <a:spcBef>
                <a:spcPts val="280"/>
              </a:spcBef>
              <a:buClr>
                <a:srgbClr val="050505"/>
              </a:buClr>
              <a:buSzPct val="66666"/>
              <a:buFont typeface="Arial"/>
              <a:buChar char="•"/>
              <a:tabLst>
                <a:tab pos="133350" algn="l"/>
              </a:tabLst>
            </a:pP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Polic</a:t>
            </a: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y</a:t>
            </a:r>
            <a:r>
              <a:rPr sz="600" spc="3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decision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s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enable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4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65" dirty="0">
                <a:solidFill>
                  <a:srgbClr val="050507"/>
                </a:solidFill>
                <a:latin typeface="Verdana"/>
                <a:cs typeface="Verdana"/>
              </a:rPr>
              <a:t>RMW</a:t>
            </a:r>
            <a:r>
              <a:rPr sz="600" spc="140" dirty="0">
                <a:solidFill>
                  <a:srgbClr val="050507"/>
                </a:solidFill>
                <a:latin typeface="Verdana"/>
                <a:cs typeface="Verdana"/>
              </a:rPr>
              <a:t>B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-8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buil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back</a:t>
            </a:r>
            <a:endParaRPr sz="600" dirty="0">
              <a:latin typeface="Verdana"/>
              <a:cs typeface="Verdana"/>
            </a:endParaRPr>
          </a:p>
          <a:p>
            <a:pPr marL="124460">
              <a:lnSpc>
                <a:spcPct val="100000"/>
              </a:lnSpc>
              <a:spcBef>
                <a:spcPts val="385"/>
              </a:spcBef>
            </a:pP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better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,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thu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7"/>
                </a:solidFill>
                <a:latin typeface="Verdana"/>
                <a:cs typeface="Verdana"/>
              </a:rPr>
              <a:t>increasin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g</a:t>
            </a:r>
            <a:r>
              <a:rPr sz="600" spc="3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resilience.</a:t>
            </a:r>
            <a:endParaRPr sz="600" dirty="0">
              <a:latin typeface="Verdana"/>
              <a:cs typeface="Verdana"/>
            </a:endParaRPr>
          </a:p>
          <a:p>
            <a:pPr marL="122555" marR="5080" indent="-107950">
              <a:lnSpc>
                <a:spcPct val="153100"/>
              </a:lnSpc>
              <a:buClr>
                <a:srgbClr val="050505"/>
              </a:buClr>
              <a:buSzPct val="66666"/>
              <a:buFont typeface="Arial"/>
              <a:buChar char="•"/>
              <a:tabLst>
                <a:tab pos="123189" algn="l"/>
              </a:tabLst>
            </a:pP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Disaste</a:t>
            </a:r>
            <a:r>
              <a:rPr sz="600" spc="65" dirty="0">
                <a:solidFill>
                  <a:srgbClr val="050507"/>
                </a:solidFill>
                <a:latin typeface="Verdana"/>
                <a:cs typeface="Verdana"/>
              </a:rPr>
              <a:t>r</a:t>
            </a:r>
            <a:r>
              <a:rPr sz="600" spc="4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7"/>
                </a:solidFill>
                <a:latin typeface="Verdana"/>
                <a:cs typeface="Verdana"/>
              </a:rPr>
              <a:t>ris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k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reductio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n</a:t>
            </a:r>
            <a:r>
              <a:rPr sz="600" spc="-1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strategie</a:t>
            </a:r>
            <a:r>
              <a:rPr sz="600" spc="8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wer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full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y</a:t>
            </a:r>
            <a:r>
              <a:rPr sz="600" spc="2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explored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d</a:t>
            </a:r>
            <a:r>
              <a:rPr sz="600" spc="-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implemented.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087861" y="5992087"/>
            <a:ext cx="2834005" cy="948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0" marR="5080" indent="-106045">
              <a:lnSpc>
                <a:spcPct val="152400"/>
              </a:lnSpc>
              <a:buClr>
                <a:srgbClr val="050505"/>
              </a:buClr>
              <a:buSzPct val="66666"/>
              <a:buFont typeface="Arial"/>
              <a:buChar char="•"/>
              <a:tabLst>
                <a:tab pos="126364" algn="l"/>
              </a:tabLst>
            </a:pP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Regiona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econom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y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display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lastin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negative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impact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associated</a:t>
            </a:r>
            <a:r>
              <a:rPr sz="600" spc="-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wit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h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202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0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floo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and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pandemic.</a:t>
            </a:r>
            <a:endParaRPr sz="600" dirty="0">
              <a:latin typeface="Verdana"/>
              <a:cs typeface="Verdana"/>
            </a:endParaRPr>
          </a:p>
          <a:p>
            <a:pPr marL="130810" indent="-118110">
              <a:lnSpc>
                <a:spcPct val="100000"/>
              </a:lnSpc>
              <a:spcBef>
                <a:spcPts val="390"/>
              </a:spcBef>
              <a:buClr>
                <a:srgbClr val="050505"/>
              </a:buClr>
              <a:buSzPct val="66666"/>
              <a:buFont typeface="Arial"/>
              <a:buChar char="•"/>
              <a:tabLst>
                <a:tab pos="131445" algn="l"/>
              </a:tabLst>
            </a:pP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Flood-relate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financia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!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10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impact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ar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mitigated.</a:t>
            </a:r>
            <a:endParaRPr sz="600" dirty="0">
              <a:latin typeface="Verdana"/>
              <a:cs typeface="Verdana"/>
            </a:endParaRPr>
          </a:p>
          <a:p>
            <a:pPr marL="123825" marR="66040" indent="-111125">
              <a:lnSpc>
                <a:spcPts val="1110"/>
              </a:lnSpc>
              <a:spcBef>
                <a:spcPts val="85"/>
              </a:spcBef>
              <a:buClr>
                <a:srgbClr val="050505"/>
              </a:buClr>
              <a:buSzPct val="66666"/>
              <a:buFont typeface="Arial"/>
              <a:buChar char="•"/>
              <a:tabLst>
                <a:tab pos="127000" algn="l"/>
              </a:tabLst>
            </a:pP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Opportunitie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3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for</a:t>
            </a:r>
            <a:r>
              <a:rPr sz="600" spc="4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regiona</a:t>
            </a:r>
            <a:r>
              <a:rPr sz="600" spc="45" dirty="0">
                <a:solidFill>
                  <a:srgbClr val="050507"/>
                </a:solidFill>
                <a:latin typeface="Verdana"/>
                <a:cs typeface="Verdana"/>
              </a:rPr>
              <a:t>l</a:t>
            </a:r>
            <a:r>
              <a:rPr sz="600" spc="3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businesse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s</a:t>
            </a:r>
            <a:r>
              <a:rPr sz="600" spc="1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4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assis</a:t>
            </a:r>
            <a:r>
              <a:rPr sz="600" spc="50" dirty="0">
                <a:solidFill>
                  <a:srgbClr val="050507"/>
                </a:solidFill>
                <a:latin typeface="Verdana"/>
                <a:cs typeface="Verdana"/>
              </a:rPr>
              <a:t>t</a:t>
            </a:r>
            <a:r>
              <a:rPr sz="600" spc="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7"/>
                </a:solidFill>
                <a:latin typeface="Verdana"/>
                <a:cs typeface="Verdana"/>
              </a:rPr>
              <a:t>i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n</a:t>
            </a:r>
            <a:r>
              <a:rPr sz="600" spc="2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7"/>
                </a:solidFill>
                <a:latin typeface="Verdana"/>
                <a:cs typeface="Verdana"/>
              </a:rPr>
              <a:t>the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7"/>
                </a:solidFill>
                <a:latin typeface="Verdana"/>
                <a:cs typeface="Verdana"/>
              </a:rPr>
              <a:t>recover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y</a:t>
            </a:r>
            <a:r>
              <a:rPr sz="600" spc="3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7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f</a:t>
            </a:r>
            <a:r>
              <a:rPr sz="600" spc="3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50507"/>
                </a:solidFill>
                <a:latin typeface="Verdana"/>
                <a:cs typeface="Verdana"/>
              </a:rPr>
              <a:t>ou</a:t>
            </a:r>
            <a:r>
              <a:rPr sz="600" spc="75" dirty="0">
                <a:solidFill>
                  <a:srgbClr val="050507"/>
                </a:solidFill>
                <a:latin typeface="Verdana"/>
                <a:cs typeface="Verdana"/>
              </a:rPr>
              <a:t>r</a:t>
            </a:r>
            <a:r>
              <a:rPr sz="600" spc="-10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7"/>
                </a:solidFill>
                <a:latin typeface="Verdana"/>
                <a:cs typeface="Verdana"/>
              </a:rPr>
              <a:t>communit</a:t>
            </a:r>
            <a:r>
              <a:rPr sz="600" spc="100" dirty="0">
                <a:solidFill>
                  <a:srgbClr val="050507"/>
                </a:solidFill>
                <a:latin typeface="Verdana"/>
                <a:cs typeface="Verdana"/>
              </a:rPr>
              <a:t>y</a:t>
            </a:r>
            <a:r>
              <a:rPr sz="600" spc="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7"/>
                </a:solidFill>
                <a:latin typeface="Verdana"/>
                <a:cs typeface="Verdana"/>
              </a:rPr>
              <a:t>wer</a:t>
            </a:r>
            <a:r>
              <a:rPr sz="600" spc="110" dirty="0">
                <a:solidFill>
                  <a:srgbClr val="050507"/>
                </a:solidFill>
                <a:latin typeface="Verdana"/>
                <a:cs typeface="Verdana"/>
              </a:rPr>
              <a:t>e</a:t>
            </a:r>
            <a:r>
              <a:rPr sz="600" spc="55" dirty="0">
                <a:solidFill>
                  <a:srgbClr val="050507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7"/>
                </a:solidFill>
                <a:latin typeface="Verdana"/>
                <a:cs typeface="Verdana"/>
              </a:rPr>
              <a:t>maximized.</a:t>
            </a:r>
            <a:endParaRPr sz="600" dirty="0">
              <a:latin typeface="Verdana"/>
              <a:cs typeface="Verdana"/>
            </a:endParaRPr>
          </a:p>
          <a:p>
            <a:pPr marL="123825" indent="-111125">
              <a:lnSpc>
                <a:spcPct val="100000"/>
              </a:lnSpc>
              <a:spcBef>
                <a:spcPts val="280"/>
              </a:spcBef>
              <a:buClr>
                <a:srgbClr val="050505"/>
              </a:buClr>
              <a:buSzPct val="66666"/>
              <a:buFont typeface="Arial"/>
              <a:buChar char="•"/>
              <a:tabLst>
                <a:tab pos="123825" algn="l"/>
              </a:tabLst>
            </a:pP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Suppor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from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provincia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Disaste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Recovery</a:t>
            </a:r>
            <a:endParaRPr sz="600" dirty="0">
              <a:latin typeface="Verdana"/>
              <a:cs typeface="Verdana"/>
            </a:endParaRPr>
          </a:p>
          <a:p>
            <a:pPr marL="130810">
              <a:lnSpc>
                <a:spcPct val="100000"/>
              </a:lnSpc>
              <a:spcBef>
                <a:spcPts val="390"/>
              </a:spcBef>
            </a:pP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Progra</a:t>
            </a:r>
            <a:r>
              <a:rPr sz="600" spc="14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wa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-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maximized.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087861" y="7402803"/>
            <a:ext cx="2784475" cy="947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555" marR="54610" indent="-109855">
              <a:lnSpc>
                <a:spcPct val="153200"/>
              </a:lnSpc>
              <a:buClr>
                <a:srgbClr val="040405"/>
              </a:buClr>
              <a:buSzPct val="66666"/>
              <a:buFont typeface="Arial"/>
              <a:buChar char="•"/>
              <a:tabLst>
                <a:tab pos="118745" algn="l"/>
              </a:tabLst>
            </a:pPr>
            <a:r>
              <a:rPr sz="600" spc="110" dirty="0">
                <a:solidFill>
                  <a:srgbClr val="040405"/>
                </a:solidFill>
                <a:latin typeface="Verdana"/>
                <a:cs typeface="Verdana"/>
              </a:rPr>
              <a:t>Environmenta</a:t>
            </a:r>
            <a:r>
              <a:rPr sz="600" spc="45" dirty="0">
                <a:solidFill>
                  <a:srgbClr val="040405"/>
                </a:solidFill>
                <a:latin typeface="Verdana"/>
                <a:cs typeface="Verdana"/>
              </a:rPr>
              <a:t>l</a:t>
            </a:r>
            <a:r>
              <a:rPr sz="600" spc="2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impact</a:t>
            </a:r>
            <a:r>
              <a:rPr sz="600" spc="80" dirty="0">
                <a:solidFill>
                  <a:srgbClr val="040405"/>
                </a:solidFill>
                <a:latin typeface="Verdana"/>
                <a:cs typeface="Verdana"/>
              </a:rPr>
              <a:t>s</a:t>
            </a:r>
            <a:r>
              <a:rPr sz="600" spc="2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60" dirty="0">
                <a:solidFill>
                  <a:srgbClr val="0404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40405"/>
                </a:solidFill>
                <a:latin typeface="Verdana"/>
                <a:cs typeface="Verdana"/>
              </a:rPr>
              <a:t>f</a:t>
            </a:r>
            <a:r>
              <a:rPr sz="600" spc="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4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e</a:t>
            </a:r>
            <a:r>
              <a:rPr sz="600" spc="7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202</a:t>
            </a:r>
            <a:r>
              <a:rPr sz="600" spc="75" dirty="0">
                <a:solidFill>
                  <a:srgbClr val="040405"/>
                </a:solidFill>
                <a:latin typeface="Verdana"/>
                <a:cs typeface="Verdana"/>
              </a:rPr>
              <a:t>0</a:t>
            </a:r>
            <a:r>
              <a:rPr sz="600" spc="4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floo</a:t>
            </a:r>
            <a:r>
              <a:rPr sz="600" spc="120" dirty="0">
                <a:solidFill>
                  <a:srgbClr val="040405"/>
                </a:solidFill>
                <a:latin typeface="Verdana"/>
                <a:cs typeface="Verdana"/>
              </a:rPr>
              <a:t>d</a:t>
            </a:r>
            <a:r>
              <a:rPr sz="600" spc="3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405"/>
                </a:solidFill>
                <a:latin typeface="Verdana"/>
                <a:cs typeface="Verdana"/>
              </a:rPr>
              <a:t>relativ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5"/>
                </a:solidFill>
                <a:latin typeface="Verdana"/>
                <a:cs typeface="Verdana"/>
              </a:rPr>
              <a:t>to</a:t>
            </a:r>
            <a:r>
              <a:rPr sz="600" spc="8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405"/>
                </a:solidFill>
                <a:latin typeface="Verdana"/>
                <a:cs typeface="Verdana"/>
              </a:rPr>
              <a:t>air</a:t>
            </a:r>
            <a:r>
              <a:rPr sz="600" spc="45" dirty="0">
                <a:solidFill>
                  <a:srgbClr val="040405"/>
                </a:solidFill>
                <a:latin typeface="Verdana"/>
                <a:cs typeface="Verdana"/>
              </a:rPr>
              <a:t>, </a:t>
            </a:r>
            <a:r>
              <a:rPr sz="600" spc="85" dirty="0">
                <a:solidFill>
                  <a:srgbClr val="040405"/>
                </a:solidFill>
                <a:latin typeface="Verdana"/>
                <a:cs typeface="Verdana"/>
              </a:rPr>
              <a:t>land</a:t>
            </a:r>
            <a:r>
              <a:rPr sz="600" spc="50" dirty="0">
                <a:solidFill>
                  <a:srgbClr val="040405"/>
                </a:solidFill>
                <a:latin typeface="Verdana"/>
                <a:cs typeface="Verdana"/>
              </a:rPr>
              <a:t>,</a:t>
            </a:r>
            <a:r>
              <a:rPr sz="600" spc="4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water</a:t>
            </a:r>
            <a:r>
              <a:rPr sz="600" spc="60" dirty="0">
                <a:solidFill>
                  <a:srgbClr val="040405"/>
                </a:solidFill>
                <a:latin typeface="Verdana"/>
                <a:cs typeface="Verdana"/>
              </a:rPr>
              <a:t>,</a:t>
            </a: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405"/>
                </a:solidFill>
                <a:latin typeface="Verdana"/>
                <a:cs typeface="Verdana"/>
              </a:rPr>
              <a:t>d</a:t>
            </a: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405"/>
                </a:solidFill>
                <a:latin typeface="Verdana"/>
                <a:cs typeface="Verdana"/>
              </a:rPr>
              <a:t>biodiversit</a:t>
            </a:r>
            <a:r>
              <a:rPr sz="600" spc="95" dirty="0">
                <a:solidFill>
                  <a:srgbClr val="040405"/>
                </a:solidFill>
                <a:latin typeface="Verdana"/>
                <a:cs typeface="Verdana"/>
              </a:rPr>
              <a:t>y</a:t>
            </a:r>
            <a:r>
              <a:rPr sz="600" spc="2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40405"/>
                </a:solidFill>
                <a:latin typeface="Verdana"/>
                <a:cs typeface="Verdana"/>
              </a:rPr>
              <a:t>wer</a:t>
            </a:r>
            <a:r>
              <a:rPr sz="600" spc="110" dirty="0">
                <a:solidFill>
                  <a:srgbClr val="040405"/>
                </a:solidFill>
                <a:latin typeface="Verdana"/>
                <a:cs typeface="Verdana"/>
              </a:rPr>
              <a:t>e</a:t>
            </a:r>
            <a:r>
              <a:rPr sz="600" spc="4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405"/>
                </a:solidFill>
                <a:latin typeface="Verdana"/>
                <a:cs typeface="Verdana"/>
              </a:rPr>
              <a:t>understood</a:t>
            </a:r>
            <a:r>
              <a:rPr sz="600" spc="7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405"/>
                </a:solidFill>
                <a:latin typeface="Verdana"/>
                <a:cs typeface="Verdana"/>
              </a:rPr>
              <a:t>d</a:t>
            </a:r>
            <a:r>
              <a:rPr sz="600" spc="1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405"/>
                </a:solidFill>
                <a:latin typeface="Verdana"/>
                <a:cs typeface="Verdana"/>
              </a:rPr>
              <a:t>remediated.</a:t>
            </a:r>
            <a:endParaRPr sz="600" dirty="0">
              <a:latin typeface="Verdana"/>
              <a:cs typeface="Verdana"/>
            </a:endParaRPr>
          </a:p>
          <a:p>
            <a:pPr marL="122555" marR="5080" indent="-107950">
              <a:lnSpc>
                <a:spcPct val="152600"/>
              </a:lnSpc>
              <a:spcBef>
                <a:spcPts val="15"/>
              </a:spcBef>
              <a:buClr>
                <a:srgbClr val="040405"/>
              </a:buClr>
              <a:buSzPct val="66666"/>
              <a:buFont typeface="Arial"/>
              <a:buChar char="•"/>
              <a:tabLst>
                <a:tab pos="132080" algn="l"/>
              </a:tabLst>
            </a:pP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Opportunitie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130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minimiz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environmenta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l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impact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45" dirty="0">
                <a:solidFill>
                  <a:srgbClr val="050505"/>
                </a:solidFill>
                <a:latin typeface="Verdana"/>
                <a:cs typeface="Verdana"/>
              </a:rPr>
              <a:t>o</a:t>
            </a:r>
            <a:r>
              <a:rPr sz="600" spc="12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regía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wer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seize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5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durin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g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recovery.</a:t>
            </a:r>
            <a:endParaRPr sz="600" dirty="0">
              <a:latin typeface="Verdana"/>
              <a:cs typeface="Verdana"/>
            </a:endParaRPr>
          </a:p>
          <a:p>
            <a:pPr marL="125095" marR="563245" indent="-110489">
              <a:lnSpc>
                <a:spcPct val="151700"/>
              </a:lnSpc>
              <a:spcBef>
                <a:spcPts val="20"/>
              </a:spcBef>
              <a:buClr>
                <a:srgbClr val="040405"/>
              </a:buClr>
              <a:buSzPct val="66666"/>
              <a:buFont typeface="Arial"/>
              <a:buChar char="•"/>
              <a:tabLst>
                <a:tab pos="133350" algn="l"/>
              </a:tabLst>
            </a:pP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lnnovativ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-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environmenta</a:t>
            </a:r>
            <a:r>
              <a:rPr sz="600" spc="45" dirty="0">
                <a:solidFill>
                  <a:srgbClr val="040505"/>
                </a:solidFill>
                <a:latin typeface="Verdana"/>
                <a:cs typeface="Verdana"/>
              </a:rPr>
              <a:t>l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initiative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3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40505"/>
                </a:solidFill>
                <a:latin typeface="Verdana"/>
                <a:cs typeface="Verdana"/>
              </a:rPr>
              <a:t>were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implemented.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809351" y="8729064"/>
            <a:ext cx="3370579" cy="1184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0" indent="-107950">
              <a:lnSpc>
                <a:spcPct val="100000"/>
              </a:lnSpc>
              <a:buClr>
                <a:srgbClr val="040404"/>
              </a:buClr>
              <a:buSzPct val="66666"/>
              <a:buFont typeface="Arial"/>
              <a:buChar char="•"/>
              <a:tabLst>
                <a:tab pos="121285" algn="l"/>
              </a:tabLst>
            </a:pPr>
            <a:r>
              <a:rPr sz="600" spc="105" dirty="0">
                <a:solidFill>
                  <a:srgbClr val="040404"/>
                </a:solidFill>
                <a:latin typeface="Verdana"/>
                <a:cs typeface="Verdana"/>
              </a:rPr>
              <a:t>Do</a:t>
            </a:r>
            <a:r>
              <a:rPr sz="600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404"/>
                </a:solidFill>
                <a:latin typeface="Verdana"/>
                <a:cs typeface="Verdana"/>
              </a:rPr>
              <a:t>n</a:t>
            </a:r>
            <a:r>
              <a:rPr sz="600" spc="114" dirty="0">
                <a:solidFill>
                  <a:srgbClr val="040404"/>
                </a:solidFill>
                <a:latin typeface="Verdana"/>
                <a:cs typeface="Verdana"/>
              </a:rPr>
              <a:t>o</a:t>
            </a:r>
            <a:r>
              <a:rPr sz="600" spc="-15" dirty="0">
                <a:solidFill>
                  <a:srgbClr val="040404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404"/>
                </a:solidFill>
                <a:latin typeface="Verdana"/>
                <a:cs typeface="Verdana"/>
              </a:rPr>
              <a:t>harm.</a:t>
            </a:r>
            <a:endParaRPr sz="600" dirty="0">
              <a:latin typeface="Verdana"/>
              <a:cs typeface="Verdana"/>
            </a:endParaRPr>
          </a:p>
          <a:p>
            <a:pPr marL="130810" indent="-118110">
              <a:lnSpc>
                <a:spcPct val="100000"/>
              </a:lnSpc>
              <a:spcBef>
                <a:spcPts val="495"/>
              </a:spcBef>
              <a:buClr>
                <a:srgbClr val="040404"/>
              </a:buClr>
              <a:buSzPct val="66666"/>
              <a:buFont typeface="Arial"/>
              <a:buChar char="•"/>
              <a:tabLst>
                <a:tab pos="131445" algn="l"/>
              </a:tabLst>
            </a:pP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lncreas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communit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y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45" dirty="0">
                <a:solidFill>
                  <a:srgbClr val="040505"/>
                </a:solidFill>
                <a:latin typeface="Verdana"/>
                <a:cs typeface="Verdana"/>
              </a:rPr>
              <a:t>resilience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: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thin</a:t>
            </a:r>
            <a:r>
              <a:rPr sz="600" spc="95" dirty="0">
                <a:solidFill>
                  <a:srgbClr val="040505"/>
                </a:solidFill>
                <a:latin typeface="Verdana"/>
                <a:cs typeface="Verdana"/>
              </a:rPr>
              <a:t>k</a:t>
            </a:r>
            <a:r>
              <a:rPr sz="600" spc="-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long-term.</a:t>
            </a:r>
            <a:endParaRPr sz="600" dirty="0">
              <a:latin typeface="Verdana"/>
              <a:cs typeface="Verdana"/>
            </a:endParaRPr>
          </a:p>
          <a:p>
            <a:pPr marL="120650" indent="-107950">
              <a:lnSpc>
                <a:spcPct val="100000"/>
              </a:lnSpc>
              <a:spcBef>
                <a:spcPts val="484"/>
              </a:spcBef>
              <a:buClr>
                <a:srgbClr val="040404"/>
              </a:buClr>
              <a:buSzPct val="66666"/>
              <a:buFont typeface="Arial"/>
              <a:buChar char="•"/>
              <a:tabLst>
                <a:tab pos="121285" algn="l"/>
              </a:tabLst>
            </a:pP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Do</a:t>
            </a:r>
            <a:r>
              <a:rPr sz="60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40505"/>
                </a:solidFill>
                <a:latin typeface="Verdana"/>
                <a:cs typeface="Verdana"/>
              </a:rPr>
              <a:t>no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-6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se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-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-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505"/>
                </a:solidFill>
                <a:latin typeface="Verdana"/>
                <a:cs typeface="Verdana"/>
              </a:rPr>
              <a:t>condition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s</a:t>
            </a:r>
            <a:r>
              <a:rPr sz="600" spc="-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fa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r</a:t>
            </a:r>
            <a:r>
              <a:rPr sz="600" spc="-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a</a:t>
            </a:r>
            <a:r>
              <a:rPr sz="600" spc="-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repea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-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event.</a:t>
            </a:r>
            <a:endParaRPr sz="600" dirty="0">
              <a:latin typeface="Verdana"/>
              <a:cs typeface="Verdana"/>
            </a:endParaRPr>
          </a:p>
          <a:p>
            <a:pPr marL="130810" indent="-118110">
              <a:lnSpc>
                <a:spcPct val="100000"/>
              </a:lnSpc>
              <a:spcBef>
                <a:spcPts val="495"/>
              </a:spcBef>
              <a:buClr>
                <a:srgbClr val="040404"/>
              </a:buClr>
              <a:buSzPct val="66666"/>
              <a:buFont typeface="Arial"/>
              <a:buChar char="•"/>
              <a:tabLst>
                <a:tab pos="131445" algn="l"/>
              </a:tabLst>
            </a:pP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Understan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-1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-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impact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,</a:t>
            </a:r>
            <a:r>
              <a:rPr sz="600" spc="-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505"/>
                </a:solidFill>
                <a:latin typeface="Verdana"/>
                <a:cs typeface="Verdana"/>
              </a:rPr>
              <a:t>complexity</a:t>
            </a:r>
            <a:r>
              <a:rPr sz="600" spc="50" dirty="0">
                <a:solidFill>
                  <a:srgbClr val="040505"/>
                </a:solidFill>
                <a:latin typeface="Verdana"/>
                <a:cs typeface="Verdana"/>
              </a:rPr>
              <a:t>,</a:t>
            </a:r>
            <a:r>
              <a:rPr sz="600" spc="-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505"/>
                </a:solidFill>
                <a:latin typeface="Verdana"/>
                <a:cs typeface="Verdana"/>
              </a:rPr>
              <a:t>d</a:t>
            </a:r>
            <a:r>
              <a:rPr sz="600" spc="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context.</a:t>
            </a:r>
            <a:endParaRPr sz="600" dirty="0">
              <a:latin typeface="Verdana"/>
              <a:cs typeface="Verdana"/>
            </a:endParaRPr>
          </a:p>
          <a:p>
            <a:pPr marL="130810" indent="-118110">
              <a:lnSpc>
                <a:spcPct val="100000"/>
              </a:lnSpc>
              <a:spcBef>
                <a:spcPts val="495"/>
              </a:spcBef>
              <a:buClr>
                <a:srgbClr val="040404"/>
              </a:buClr>
              <a:buSzPct val="66666"/>
              <a:buFont typeface="Arial"/>
              <a:buChar char="•"/>
              <a:tabLst>
                <a:tab pos="131445" algn="l"/>
              </a:tabLst>
            </a:pP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Focus</a:t>
            </a:r>
            <a:r>
              <a:rPr sz="600" spc="-1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o</a:t>
            </a:r>
            <a:r>
              <a:rPr sz="600" spc="120" dirty="0">
                <a:solidFill>
                  <a:srgbClr val="040405"/>
                </a:solidFill>
                <a:latin typeface="Verdana"/>
                <a:cs typeface="Verdana"/>
              </a:rPr>
              <a:t>n</a:t>
            </a:r>
            <a:r>
              <a:rPr sz="600" spc="-1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4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e</a:t>
            </a:r>
            <a:r>
              <a:rPr sz="600" spc="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405"/>
                </a:solidFill>
                <a:latin typeface="Verdana"/>
                <a:cs typeface="Verdana"/>
              </a:rPr>
              <a:t>well-bein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g</a:t>
            </a:r>
            <a:r>
              <a:rPr sz="600" spc="1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40" dirty="0">
                <a:solidFill>
                  <a:srgbClr val="040405"/>
                </a:solidFill>
                <a:latin typeface="Verdana"/>
                <a:cs typeface="Verdana"/>
              </a:rPr>
              <a:t>o</a:t>
            </a:r>
            <a:r>
              <a:rPr sz="600" spc="75" dirty="0">
                <a:solidFill>
                  <a:srgbClr val="040405"/>
                </a:solidFill>
                <a:latin typeface="Verdana"/>
                <a:cs typeface="Verdana"/>
              </a:rPr>
              <a:t>f</a:t>
            </a:r>
            <a:r>
              <a:rPr sz="600" spc="-3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405"/>
                </a:solidFill>
                <a:latin typeface="Verdana"/>
                <a:cs typeface="Verdana"/>
              </a:rPr>
              <a:t>th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e</a:t>
            </a:r>
            <a:r>
              <a:rPr sz="600" spc="-2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405"/>
                </a:solidFill>
                <a:latin typeface="Verdana"/>
                <a:cs typeface="Verdana"/>
              </a:rPr>
              <a:t>community.</a:t>
            </a:r>
            <a:endParaRPr sz="600" dirty="0">
              <a:latin typeface="Verdana"/>
              <a:cs typeface="Verdana"/>
            </a:endParaRPr>
          </a:p>
          <a:p>
            <a:pPr marL="123189" indent="-110489">
              <a:lnSpc>
                <a:spcPct val="100000"/>
              </a:lnSpc>
              <a:spcBef>
                <a:spcPts val="484"/>
              </a:spcBef>
              <a:buClr>
                <a:srgbClr val="040404"/>
              </a:buClr>
              <a:buSzPct val="66666"/>
              <a:buFont typeface="Arial"/>
              <a:buChar char="•"/>
              <a:tabLst>
                <a:tab pos="123825" algn="l"/>
              </a:tabLst>
            </a:pP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Maximiz</a:t>
            </a:r>
            <a:r>
              <a:rPr sz="600" spc="110" dirty="0">
                <a:solidFill>
                  <a:srgbClr val="040505"/>
                </a:solidFill>
                <a:latin typeface="Verdana"/>
                <a:cs typeface="Verdana"/>
              </a:rPr>
              <a:t>e</a:t>
            </a:r>
            <a:r>
              <a:rPr sz="600" spc="-20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55" dirty="0">
                <a:solidFill>
                  <a:srgbClr val="040505"/>
                </a:solidFill>
                <a:latin typeface="Verdana"/>
                <a:cs typeface="Verdana"/>
              </a:rPr>
              <a:t>existin</a:t>
            </a:r>
            <a:r>
              <a:rPr sz="600" spc="85" dirty="0">
                <a:solidFill>
                  <a:srgbClr val="040505"/>
                </a:solidFill>
                <a:latin typeface="Verdana"/>
                <a:cs typeface="Verdana"/>
              </a:rPr>
              <a:t>g</a:t>
            </a:r>
            <a:r>
              <a:rPr sz="600" spc="-3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505"/>
                </a:solidFill>
                <a:latin typeface="Verdana"/>
                <a:cs typeface="Verdana"/>
              </a:rPr>
              <a:t>governmen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-2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505"/>
                </a:solidFill>
                <a:latin typeface="Verdana"/>
                <a:cs typeface="Verdana"/>
              </a:rPr>
              <a:t>suppor</a:t>
            </a:r>
            <a:r>
              <a:rPr sz="600" spc="65" dirty="0">
                <a:solidFill>
                  <a:srgbClr val="040505"/>
                </a:solidFill>
                <a:latin typeface="Verdana"/>
                <a:cs typeface="Verdana"/>
              </a:rPr>
              <a:t>t</a:t>
            </a:r>
            <a:r>
              <a:rPr sz="600" spc="-15" dirty="0">
                <a:solidFill>
                  <a:srgbClr val="04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40505"/>
                </a:solidFill>
                <a:latin typeface="Verdana"/>
                <a:cs typeface="Verdana"/>
              </a:rPr>
              <a:t>programs.</a:t>
            </a:r>
            <a:endParaRPr sz="600" dirty="0">
              <a:latin typeface="Verdana"/>
              <a:cs typeface="Verdana"/>
            </a:endParaRPr>
          </a:p>
          <a:p>
            <a:pPr marL="118110" indent="-105410">
              <a:lnSpc>
                <a:spcPct val="100000"/>
              </a:lnSpc>
              <a:spcBef>
                <a:spcPts val="505"/>
              </a:spcBef>
              <a:buClr>
                <a:srgbClr val="040404"/>
              </a:buClr>
              <a:buSzPct val="66666"/>
              <a:buFont typeface="Arial"/>
              <a:buChar char="•"/>
              <a:tabLst>
                <a:tab pos="118745" algn="l"/>
              </a:tabLst>
            </a:pPr>
            <a:r>
              <a:rPr sz="600" spc="85" dirty="0">
                <a:solidFill>
                  <a:srgbClr val="040405"/>
                </a:solidFill>
                <a:latin typeface="Verdana"/>
                <a:cs typeface="Verdana"/>
              </a:rPr>
              <a:t>Emplo</a:t>
            </a:r>
            <a:r>
              <a:rPr sz="600" spc="95" dirty="0">
                <a:solidFill>
                  <a:srgbClr val="040405"/>
                </a:solidFill>
                <a:latin typeface="Verdana"/>
                <a:cs typeface="Verdana"/>
              </a:rPr>
              <a:t>y</a:t>
            </a:r>
            <a:r>
              <a:rPr sz="600" spc="-2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a</a:t>
            </a:r>
            <a:r>
              <a:rPr sz="600" spc="1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40405"/>
                </a:solidFill>
                <a:latin typeface="Verdana"/>
                <a:cs typeface="Verdana"/>
              </a:rPr>
              <a:t>planne</a:t>
            </a:r>
            <a:r>
              <a:rPr sz="600" spc="105" dirty="0">
                <a:solidFill>
                  <a:srgbClr val="040405"/>
                </a:solidFill>
                <a:latin typeface="Verdana"/>
                <a:cs typeface="Verdana"/>
              </a:rPr>
              <a:t>d</a:t>
            </a:r>
            <a:r>
              <a:rPr sz="600" spc="-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4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405"/>
                </a:solidFill>
                <a:latin typeface="Verdana"/>
                <a:cs typeface="Verdana"/>
              </a:rPr>
              <a:t>d</a:t>
            </a:r>
            <a:r>
              <a:rPr sz="600" spc="-6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405"/>
                </a:solidFill>
                <a:latin typeface="Verdana"/>
                <a:cs typeface="Verdana"/>
              </a:rPr>
              <a:t>adaptiv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e</a:t>
            </a:r>
            <a:r>
              <a:rPr sz="600" spc="1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approach.</a:t>
            </a:r>
            <a:endParaRPr sz="600" dirty="0">
              <a:latin typeface="Verdana"/>
              <a:cs typeface="Verdana"/>
            </a:endParaRPr>
          </a:p>
          <a:p>
            <a:pPr marL="126364" indent="-111760">
              <a:lnSpc>
                <a:spcPct val="100000"/>
              </a:lnSpc>
              <a:spcBef>
                <a:spcPts val="484"/>
              </a:spcBef>
              <a:buClr>
                <a:srgbClr val="040404"/>
              </a:buClr>
              <a:buSzPct val="66666"/>
              <a:buFont typeface="Arial"/>
              <a:buChar char="•"/>
              <a:tabLst>
                <a:tab pos="126364" algn="l"/>
              </a:tabLst>
            </a:pP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Engag</a:t>
            </a:r>
            <a:r>
              <a:rPr sz="600" spc="8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-9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stakeholder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and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50505"/>
                </a:solidFill>
                <a:latin typeface="Verdana"/>
                <a:cs typeface="Verdana"/>
              </a:rPr>
              <a:t>communicat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5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i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n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2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transparen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-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manner.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281022" y="4576037"/>
            <a:ext cx="1056640" cy="2335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540">
              <a:lnSpc>
                <a:spcPct val="152300"/>
              </a:lnSpc>
            </a:pP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Th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e</a:t>
            </a: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65" dirty="0">
                <a:solidFill>
                  <a:srgbClr val="040405"/>
                </a:solidFill>
                <a:latin typeface="Verdana"/>
                <a:cs typeface="Verdana"/>
              </a:rPr>
              <a:t>RMWB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405"/>
                </a:solidFill>
                <a:latin typeface="Verdana"/>
                <a:cs typeface="Verdana"/>
              </a:rPr>
              <a:t>ha</a:t>
            </a: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s</a:t>
            </a:r>
            <a:r>
              <a:rPr sz="600" spc="3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405"/>
                </a:solidFill>
                <a:latin typeface="Verdana"/>
                <a:cs typeface="Verdana"/>
              </a:rPr>
              <a:t>fully</a:t>
            </a:r>
            <a:r>
              <a:rPr sz="600" spc="6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recovered</a:t>
            </a:r>
            <a:r>
              <a:rPr sz="60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-10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fro</a:t>
            </a:r>
            <a:r>
              <a:rPr sz="600" spc="185" dirty="0">
                <a:solidFill>
                  <a:srgbClr val="040405"/>
                </a:solidFill>
                <a:latin typeface="Verdana"/>
                <a:cs typeface="Verdana"/>
              </a:rPr>
              <a:t>m</a:t>
            </a:r>
            <a:r>
              <a:rPr sz="600" spc="1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the</a:t>
            </a:r>
            <a:r>
              <a:rPr sz="600" spc="7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405"/>
                </a:solidFill>
                <a:latin typeface="Verdana"/>
                <a:cs typeface="Verdana"/>
              </a:rPr>
              <a:t>202</a:t>
            </a:r>
            <a:r>
              <a:rPr sz="600" spc="75" dirty="0">
                <a:solidFill>
                  <a:srgbClr val="040405"/>
                </a:solidFill>
                <a:latin typeface="Verdana"/>
                <a:cs typeface="Verdana"/>
              </a:rPr>
              <a:t>0</a:t>
            </a:r>
            <a:r>
              <a:rPr sz="600" spc="6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405"/>
                </a:solidFill>
                <a:latin typeface="Verdana"/>
                <a:cs typeface="Verdana"/>
              </a:rPr>
              <a:t>flood</a:t>
            </a: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,</a:t>
            </a:r>
            <a:r>
              <a:rPr sz="600" spc="4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20" dirty="0">
                <a:solidFill>
                  <a:srgbClr val="040405"/>
                </a:solidFill>
                <a:latin typeface="Verdana"/>
                <a:cs typeface="Verdana"/>
              </a:rPr>
              <a:t>which</a:t>
            </a:r>
            <a:r>
              <a:rPr sz="600" spc="8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5"/>
                </a:solidFill>
                <a:latin typeface="Verdana"/>
                <a:cs typeface="Verdana"/>
              </a:rPr>
              <a:t>occurre</a:t>
            </a:r>
            <a:r>
              <a:rPr sz="600" spc="105" dirty="0">
                <a:solidFill>
                  <a:srgbClr val="040405"/>
                </a:solidFill>
                <a:latin typeface="Verdana"/>
                <a:cs typeface="Verdana"/>
              </a:rPr>
              <a:t>d</a:t>
            </a:r>
            <a:r>
              <a:rPr sz="600" spc="-1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405"/>
                </a:solidFill>
                <a:latin typeface="Verdana"/>
                <a:cs typeface="Verdana"/>
              </a:rPr>
              <a:t>durin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g</a:t>
            </a:r>
            <a:r>
              <a:rPr sz="600" spc="-2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40405"/>
                </a:solidFill>
                <a:latin typeface="Verdana"/>
                <a:cs typeface="Verdana"/>
              </a:rPr>
              <a:t>an</a:t>
            </a:r>
            <a:r>
              <a:rPr sz="600" spc="8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40405"/>
                </a:solidFill>
                <a:latin typeface="Verdana"/>
                <a:cs typeface="Verdana"/>
              </a:rPr>
              <a:t>economi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c</a:t>
            </a:r>
            <a:r>
              <a:rPr sz="600" spc="-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5"/>
                </a:solidFill>
                <a:latin typeface="Verdana"/>
                <a:cs typeface="Verdana"/>
              </a:rPr>
              <a:t>downturn</a:t>
            </a:r>
            <a:r>
              <a:rPr sz="600" spc="7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5"/>
                </a:solidFill>
                <a:latin typeface="Verdana"/>
                <a:cs typeface="Verdana"/>
              </a:rPr>
              <a:t>an</a:t>
            </a:r>
            <a:r>
              <a:rPr sz="600" spc="105" dirty="0">
                <a:solidFill>
                  <a:srgbClr val="040405"/>
                </a:solidFill>
                <a:latin typeface="Verdana"/>
                <a:cs typeface="Verdana"/>
              </a:rPr>
              <a:t>d</a:t>
            </a:r>
            <a:r>
              <a:rPr sz="600" spc="3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the</a:t>
            </a:r>
            <a:r>
              <a:rPr sz="600" spc="5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85" dirty="0">
                <a:solidFill>
                  <a:srgbClr val="040405"/>
                </a:solidFill>
                <a:latin typeface="Verdana"/>
                <a:cs typeface="Verdana"/>
              </a:rPr>
              <a:t>COVID-19</a:t>
            </a:r>
            <a:r>
              <a:rPr sz="600" spc="5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40405"/>
                </a:solidFill>
                <a:latin typeface="Verdana"/>
                <a:cs typeface="Verdana"/>
              </a:rPr>
              <a:t>pandemic</a:t>
            </a:r>
            <a:r>
              <a:rPr sz="600" spc="50" dirty="0">
                <a:solidFill>
                  <a:srgbClr val="040405"/>
                </a:solidFill>
                <a:latin typeface="Verdana"/>
                <a:cs typeface="Verdana"/>
              </a:rPr>
              <a:t>.</a:t>
            </a:r>
            <a:r>
              <a:rPr sz="60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40405"/>
                </a:solidFill>
                <a:latin typeface="Verdana"/>
                <a:cs typeface="Verdana"/>
              </a:rPr>
              <a:t>Risk­</a:t>
            </a:r>
            <a:r>
              <a:rPr sz="600" spc="5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40405"/>
                </a:solidFill>
                <a:latin typeface="Verdana"/>
                <a:cs typeface="Verdana"/>
              </a:rPr>
              <a:t>informe</a:t>
            </a:r>
            <a:r>
              <a:rPr sz="600" spc="114" dirty="0">
                <a:solidFill>
                  <a:srgbClr val="040405"/>
                </a:solidFill>
                <a:latin typeface="Verdana"/>
                <a:cs typeface="Verdana"/>
              </a:rPr>
              <a:t>d</a:t>
            </a:r>
            <a:r>
              <a:rPr sz="600" spc="1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decision­</a:t>
            </a:r>
            <a:r>
              <a:rPr sz="600" spc="7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makin</a:t>
            </a:r>
            <a:r>
              <a:rPr sz="600" spc="90" dirty="0">
                <a:solidFill>
                  <a:srgbClr val="040405"/>
                </a:solidFill>
                <a:latin typeface="Verdana"/>
                <a:cs typeface="Verdana"/>
              </a:rPr>
              <a:t>g</a:t>
            </a:r>
            <a:r>
              <a:rPr sz="600" spc="4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50" dirty="0">
                <a:solidFill>
                  <a:srgbClr val="040405"/>
                </a:solidFill>
                <a:latin typeface="Verdana"/>
                <a:cs typeface="Verdana"/>
              </a:rPr>
              <a:t>i</a:t>
            </a: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s</a:t>
            </a:r>
            <a:r>
              <a:rPr sz="600" spc="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integrated</a:t>
            </a:r>
            <a:r>
              <a:rPr sz="600" spc="7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40405"/>
                </a:solidFill>
                <a:latin typeface="Verdana"/>
                <a:cs typeface="Verdana"/>
              </a:rPr>
              <a:t>withi</a:t>
            </a:r>
            <a:r>
              <a:rPr sz="600" spc="114" dirty="0">
                <a:solidFill>
                  <a:srgbClr val="040405"/>
                </a:solidFill>
                <a:latin typeface="Verdana"/>
                <a:cs typeface="Verdana"/>
              </a:rPr>
              <a:t>n</a:t>
            </a:r>
            <a:r>
              <a:rPr sz="600" spc="3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405"/>
                </a:solidFill>
                <a:latin typeface="Verdana"/>
                <a:cs typeface="Verdana"/>
              </a:rPr>
              <a:t>al</a:t>
            </a:r>
            <a:r>
              <a:rPr sz="600" spc="45" dirty="0">
                <a:solidFill>
                  <a:srgbClr val="040405"/>
                </a:solidFill>
                <a:latin typeface="Verdana"/>
                <a:cs typeface="Verdana"/>
              </a:rPr>
              <a:t>l </a:t>
            </a:r>
            <a:r>
              <a:rPr sz="600" spc="95" dirty="0">
                <a:solidFill>
                  <a:srgbClr val="040405"/>
                </a:solidFill>
                <a:latin typeface="Verdana"/>
                <a:cs typeface="Verdana"/>
              </a:rPr>
              <a:t>related</a:t>
            </a:r>
            <a:r>
              <a:rPr sz="600" spc="65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00" dirty="0">
                <a:solidFill>
                  <a:srgbClr val="040405"/>
                </a:solidFill>
                <a:latin typeface="Verdana"/>
                <a:cs typeface="Verdana"/>
              </a:rPr>
              <a:t>program</a:t>
            </a:r>
            <a:r>
              <a:rPr sz="600" spc="80" dirty="0">
                <a:solidFill>
                  <a:srgbClr val="040405"/>
                </a:solidFill>
                <a:latin typeface="Verdana"/>
                <a:cs typeface="Verdana"/>
              </a:rPr>
              <a:t>s</a:t>
            </a:r>
            <a:r>
              <a:rPr sz="600" spc="5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114" dirty="0">
                <a:solidFill>
                  <a:srgbClr val="040405"/>
                </a:solidFill>
                <a:latin typeface="Verdana"/>
                <a:cs typeface="Verdana"/>
              </a:rPr>
              <a:t>and</a:t>
            </a:r>
            <a:r>
              <a:rPr sz="600" spc="70" dirty="0">
                <a:solidFill>
                  <a:srgbClr val="040405"/>
                </a:solidFill>
                <a:latin typeface="Verdana"/>
                <a:cs typeface="Verdana"/>
              </a:rPr>
              <a:t> </a:t>
            </a:r>
            <a:r>
              <a:rPr sz="600" spc="80" dirty="0">
                <a:solidFill>
                  <a:srgbClr val="040405"/>
                </a:solidFill>
                <a:latin typeface="Verdana"/>
                <a:cs typeface="Verdana"/>
              </a:rPr>
              <a:t>processes.</a:t>
            </a:r>
            <a:endParaRPr sz="600" dirty="0">
              <a:latin typeface="Verdana"/>
              <a:cs typeface="Verdana"/>
            </a:endParaRPr>
          </a:p>
          <a:p>
            <a:pPr marL="15875" marR="10160" indent="3810">
              <a:lnSpc>
                <a:spcPct val="152400"/>
              </a:lnSpc>
            </a:pPr>
            <a:r>
              <a:rPr sz="600" spc="200" dirty="0">
                <a:solidFill>
                  <a:srgbClr val="050505"/>
                </a:solidFill>
                <a:latin typeface="Verdana"/>
                <a:cs typeface="Verdana"/>
              </a:rPr>
              <a:t>W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ar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e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</a:t>
            </a:r>
            <a:r>
              <a:rPr sz="600" spc="1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25" dirty="0">
                <a:solidFill>
                  <a:srgbClr val="050505"/>
                </a:solidFill>
                <a:latin typeface="Verdana"/>
                <a:cs typeface="Verdana"/>
              </a:rPr>
              <a:t>more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resilien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2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10" dirty="0">
                <a:solidFill>
                  <a:srgbClr val="050505"/>
                </a:solidFill>
                <a:latin typeface="Verdana"/>
                <a:cs typeface="Verdana"/>
              </a:rPr>
              <a:t>community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105" dirty="0">
                <a:solidFill>
                  <a:srgbClr val="050505"/>
                </a:solidFill>
                <a:latin typeface="Verdana"/>
                <a:cs typeface="Verdana"/>
              </a:rPr>
              <a:t>tha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t</a:t>
            </a:r>
            <a:r>
              <a:rPr sz="600" spc="3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ha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s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5" dirty="0">
                <a:solidFill>
                  <a:srgbClr val="050505"/>
                </a:solidFill>
                <a:latin typeface="Verdana"/>
                <a:cs typeface="Verdana"/>
              </a:rPr>
              <a:t>re</a:t>
            </a:r>
            <a:r>
              <a:rPr sz="600" spc="170" dirty="0">
                <a:solidFill>
                  <a:srgbClr val="050505"/>
                </a:solidFill>
                <a:latin typeface="Verdana"/>
                <a:cs typeface="Verdana"/>
              </a:rPr>
              <a:t>d</a:t>
            </a:r>
            <a:r>
              <a:rPr sz="600" spc="100" dirty="0">
                <a:solidFill>
                  <a:srgbClr val="050505"/>
                </a:solidFill>
                <a:latin typeface="Verdana"/>
                <a:cs typeface="Verdana"/>
              </a:rPr>
              <a:t>uced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disaste</a:t>
            </a:r>
            <a:r>
              <a:rPr sz="600" spc="65" dirty="0">
                <a:solidFill>
                  <a:srgbClr val="050505"/>
                </a:solidFill>
                <a:latin typeface="Verdana"/>
                <a:cs typeface="Verdana"/>
              </a:rPr>
              <a:t>r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60" dirty="0">
                <a:solidFill>
                  <a:srgbClr val="050505"/>
                </a:solidFill>
                <a:latin typeface="Verdana"/>
                <a:cs typeface="Verdana"/>
              </a:rPr>
              <a:t>ris</a:t>
            </a:r>
            <a:r>
              <a:rPr sz="600" spc="80" dirty="0">
                <a:solidFill>
                  <a:srgbClr val="050505"/>
                </a:solidFill>
                <a:latin typeface="Verdana"/>
                <a:cs typeface="Verdana"/>
              </a:rPr>
              <a:t>k</a:t>
            </a:r>
            <a:r>
              <a:rPr sz="600" spc="40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fro</a:t>
            </a:r>
            <a:r>
              <a:rPr sz="600" spc="185" dirty="0">
                <a:solidFill>
                  <a:srgbClr val="050505"/>
                </a:solidFill>
                <a:latin typeface="Verdana"/>
                <a:cs typeface="Verdana"/>
              </a:rPr>
              <a:t>m</a:t>
            </a:r>
            <a:r>
              <a:rPr sz="600" spc="1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90" dirty="0">
                <a:solidFill>
                  <a:srgbClr val="050505"/>
                </a:solidFill>
                <a:latin typeface="Verdana"/>
                <a:cs typeface="Verdana"/>
              </a:rPr>
              <a:t>an</a:t>
            </a:r>
            <a:r>
              <a:rPr sz="600" spc="4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5" dirty="0">
                <a:solidFill>
                  <a:srgbClr val="050505"/>
                </a:solidFill>
                <a:latin typeface="Verdana"/>
                <a:cs typeface="Verdana"/>
              </a:rPr>
              <a:t>all-hazards</a:t>
            </a:r>
            <a:r>
              <a:rPr sz="600" spc="35" dirty="0">
                <a:solidFill>
                  <a:srgbClr val="050505"/>
                </a:solidFill>
                <a:latin typeface="Verdana"/>
                <a:cs typeface="Verdana"/>
              </a:rPr>
              <a:t> </a:t>
            </a:r>
            <a:r>
              <a:rPr sz="600" spc="70" dirty="0">
                <a:solidFill>
                  <a:srgbClr val="050505"/>
                </a:solidFill>
                <a:latin typeface="Verdana"/>
                <a:cs typeface="Verdana"/>
              </a:rPr>
              <a:t>lens.</a:t>
            </a:r>
            <a:endParaRPr sz="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1309</Words>
  <Application>Microsoft Office PowerPoint</Application>
  <PresentationFormat>Custom</PresentationFormat>
  <Paragraphs>99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 RMWB 2020 Flood Recovery Campaign Plan 20200610 v 4.0R.pdf</dc:title>
  <dc:creator>gomezn</dc:creator>
  <cp:lastModifiedBy>Nelson Gomez</cp:lastModifiedBy>
  <cp:revision>1</cp:revision>
  <dcterms:created xsi:type="dcterms:W3CDTF">2020-07-14T15:39:02Z</dcterms:created>
  <dcterms:modified xsi:type="dcterms:W3CDTF">2020-07-14T21:45:06Z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2020-06-25T00:00:00Z</vt:filetime>
  </property>
  <property fmtid="{D5CDD505-2E9C-101B-9397-08002B2CF9AE}" pid="3" name="LastSaved">
    <vt:filetime>2020-07-14T00:00:00Z</vt:filetime>
  </property>
  <property fmtid="{D5CDD505-2E9C-101B-9397-08002B2CF9AE}" pid="4" name="ArticulateGUID">
    <vt:lpwstr>C33DA4F8-B9EA-4559-A381-62B5ECD8EE92</vt:lpwstr>
  </property>
  <property fmtid="{D5CDD505-2E9C-101B-9397-08002B2CF9AE}" pid="5" name="ArticulatePath">
    <vt:lpwstr>9. RMWB 2020 Flood Recovery Campaign Plan 20200610 v 4.0R</vt:lpwstr>
  </property>
</Properties>
</file>